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9"/>
  </p:notesMasterIdLst>
  <p:sldIdLst>
    <p:sldId id="256" r:id="rId2"/>
    <p:sldId id="881" r:id="rId3"/>
    <p:sldId id="880" r:id="rId4"/>
    <p:sldId id="872" r:id="rId5"/>
    <p:sldId id="608" r:id="rId6"/>
    <p:sldId id="382" r:id="rId7"/>
    <p:sldId id="329" r:id="rId8"/>
    <p:sldId id="311" r:id="rId9"/>
    <p:sldId id="345" r:id="rId10"/>
    <p:sldId id="373" r:id="rId11"/>
    <p:sldId id="886" r:id="rId12"/>
    <p:sldId id="887" r:id="rId13"/>
    <p:sldId id="368" r:id="rId14"/>
    <p:sldId id="853" r:id="rId15"/>
    <p:sldId id="861" r:id="rId16"/>
    <p:sldId id="533" r:id="rId17"/>
    <p:sldId id="5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397" autoAdjust="0"/>
  </p:normalViewPr>
  <p:slideViewPr>
    <p:cSldViewPr snapToGrid="0">
      <p:cViewPr varScale="1">
        <p:scale>
          <a:sx n="108" d="100"/>
          <a:sy n="108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svg"/><Relationship Id="rId5" Type="http://schemas.openxmlformats.org/officeDocument/2006/relationships/image" Target="../media/image8.png"/><Relationship Id="rId6" Type="http://schemas.openxmlformats.org/officeDocument/2006/relationships/image" Target="../media/image12.svg"/><Relationship Id="rId7" Type="http://schemas.openxmlformats.org/officeDocument/2006/relationships/image" Target="../media/image9.png"/><Relationship Id="rId8" Type="http://schemas.openxmlformats.org/officeDocument/2006/relationships/image" Target="../media/image14.svg"/><Relationship Id="rId1" Type="http://schemas.openxmlformats.org/officeDocument/2006/relationships/image" Target="../media/image6.png"/><Relationship Id="rId2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0.svg"/><Relationship Id="rId5" Type="http://schemas.openxmlformats.org/officeDocument/2006/relationships/image" Target="../media/image34.png"/><Relationship Id="rId6" Type="http://schemas.openxmlformats.org/officeDocument/2006/relationships/image" Target="../media/image42.svg"/><Relationship Id="rId1" Type="http://schemas.openxmlformats.org/officeDocument/2006/relationships/image" Target="../media/image32.png"/><Relationship Id="rId2" Type="http://schemas.openxmlformats.org/officeDocument/2006/relationships/image" Target="../media/image3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6.svg"/><Relationship Id="rId5" Type="http://schemas.openxmlformats.org/officeDocument/2006/relationships/image" Target="../media/image37.png"/><Relationship Id="rId6" Type="http://schemas.openxmlformats.org/officeDocument/2006/relationships/image" Target="../media/image48.svg"/><Relationship Id="rId1" Type="http://schemas.openxmlformats.org/officeDocument/2006/relationships/image" Target="../media/image35.png"/><Relationship Id="rId2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svg"/><Relationship Id="rId5" Type="http://schemas.openxmlformats.org/officeDocument/2006/relationships/image" Target="../media/image8.png"/><Relationship Id="rId6" Type="http://schemas.openxmlformats.org/officeDocument/2006/relationships/image" Target="../media/image12.svg"/><Relationship Id="rId7" Type="http://schemas.openxmlformats.org/officeDocument/2006/relationships/image" Target="../media/image9.png"/><Relationship Id="rId8" Type="http://schemas.openxmlformats.org/officeDocument/2006/relationships/image" Target="../media/image14.svg"/><Relationship Id="rId1" Type="http://schemas.openxmlformats.org/officeDocument/2006/relationships/image" Target="../media/image6.png"/><Relationship Id="rId2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0.svg"/><Relationship Id="rId5" Type="http://schemas.openxmlformats.org/officeDocument/2006/relationships/image" Target="../media/image34.png"/><Relationship Id="rId6" Type="http://schemas.openxmlformats.org/officeDocument/2006/relationships/image" Target="../media/image42.svg"/><Relationship Id="rId1" Type="http://schemas.openxmlformats.org/officeDocument/2006/relationships/image" Target="../media/image32.png"/><Relationship Id="rId2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6.svg"/><Relationship Id="rId5" Type="http://schemas.openxmlformats.org/officeDocument/2006/relationships/image" Target="../media/image37.png"/><Relationship Id="rId6" Type="http://schemas.openxmlformats.org/officeDocument/2006/relationships/image" Target="../media/image48.svg"/><Relationship Id="rId1" Type="http://schemas.openxmlformats.org/officeDocument/2006/relationships/image" Target="../media/image35.png"/><Relationship Id="rId2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3A5D6-4E13-4284-BB53-82920154C4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15766A93-050B-477D-B8D6-BE11DE7504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Evidence based approach </a:t>
          </a:r>
          <a:endParaRPr lang="en-US" dirty="0"/>
        </a:p>
      </dgm:t>
    </dgm:pt>
    <dgm:pt modelId="{CA02F79B-5D1E-434E-A9E7-B9D814A7EB49}" type="parTrans" cxnId="{C2DEFD70-7CA1-4341-821F-CEABD2FFFA88}">
      <dgm:prSet/>
      <dgm:spPr/>
      <dgm:t>
        <a:bodyPr/>
        <a:lstStyle/>
        <a:p>
          <a:endParaRPr lang="en-US"/>
        </a:p>
      </dgm:t>
    </dgm:pt>
    <dgm:pt modelId="{C2E8F3BD-2D0B-4677-BF7D-9254D96E5B55}" type="sibTrans" cxnId="{C2DEFD70-7CA1-4341-821F-CEABD2FFFA88}">
      <dgm:prSet/>
      <dgm:spPr/>
      <dgm:t>
        <a:bodyPr/>
        <a:lstStyle/>
        <a:p>
          <a:endParaRPr lang="en-US"/>
        </a:p>
      </dgm:t>
    </dgm:pt>
    <dgm:pt modelId="{725C6353-4DDB-4E88-99BB-167E08FA7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Population based/</a:t>
          </a:r>
          <a:br>
            <a:rPr lang="en-US"/>
          </a:br>
          <a:r>
            <a:rPr lang="en-US"/>
            <a:t>Public health approach </a:t>
          </a:r>
          <a:endParaRPr lang="en-US" dirty="0"/>
        </a:p>
      </dgm:t>
    </dgm:pt>
    <dgm:pt modelId="{891DEC63-AD75-4241-BB00-992763DD4AF6}" type="parTrans" cxnId="{ADBEE90F-15CC-4293-86DC-F13B8E82ADF8}">
      <dgm:prSet/>
      <dgm:spPr/>
      <dgm:t>
        <a:bodyPr/>
        <a:lstStyle/>
        <a:p>
          <a:endParaRPr lang="en-US"/>
        </a:p>
      </dgm:t>
    </dgm:pt>
    <dgm:pt modelId="{1598A561-9523-410C-A068-6F6EEEC06573}" type="sibTrans" cxnId="{ADBEE90F-15CC-4293-86DC-F13B8E82ADF8}">
      <dgm:prSet/>
      <dgm:spPr/>
      <dgm:t>
        <a:bodyPr/>
        <a:lstStyle/>
        <a:p>
          <a:endParaRPr lang="en-US"/>
        </a:p>
      </dgm:t>
    </dgm:pt>
    <dgm:pt modelId="{362C7168-5E2C-4165-93E5-125618E975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Health system approach</a:t>
          </a:r>
        </a:p>
      </dgm:t>
    </dgm:pt>
    <dgm:pt modelId="{A645B6D8-7DF6-40E9-9328-25D9D745C36C}" type="parTrans" cxnId="{87F7BA74-8ABF-42D9-AFCD-E100B6788CAC}">
      <dgm:prSet/>
      <dgm:spPr/>
      <dgm:t>
        <a:bodyPr/>
        <a:lstStyle/>
        <a:p>
          <a:endParaRPr lang="en-US"/>
        </a:p>
      </dgm:t>
    </dgm:pt>
    <dgm:pt modelId="{C366E9F8-7CB7-4AE8-8786-99943117FBB2}" type="sibTrans" cxnId="{87F7BA74-8ABF-42D9-AFCD-E100B6788CAC}">
      <dgm:prSet/>
      <dgm:spPr/>
      <dgm:t>
        <a:bodyPr/>
        <a:lstStyle/>
        <a:p>
          <a:endParaRPr lang="en-US"/>
        </a:p>
      </dgm:t>
    </dgm:pt>
    <dgm:pt modelId="{7B429C8C-B98E-430A-BC75-A601104CA1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Strengthening </a:t>
          </a:r>
          <a:br>
            <a:rPr lang="en-US"/>
          </a:br>
          <a:r>
            <a:rPr lang="en-US"/>
            <a:t>monitoring and evaluation </a:t>
          </a:r>
        </a:p>
      </dgm:t>
    </dgm:pt>
    <dgm:pt modelId="{4CB03511-832E-4319-8B11-0139E349585F}" type="parTrans" cxnId="{FC84A492-249F-4F9A-9896-B6AA8FB34E46}">
      <dgm:prSet/>
      <dgm:spPr/>
      <dgm:t>
        <a:bodyPr/>
        <a:lstStyle/>
        <a:p>
          <a:endParaRPr lang="en-US"/>
        </a:p>
      </dgm:t>
    </dgm:pt>
    <dgm:pt modelId="{E08617B4-F441-40FA-B339-43E64A48D199}" type="sibTrans" cxnId="{FC84A492-249F-4F9A-9896-B6AA8FB34E46}">
      <dgm:prSet/>
      <dgm:spPr/>
      <dgm:t>
        <a:bodyPr/>
        <a:lstStyle/>
        <a:p>
          <a:endParaRPr lang="en-US"/>
        </a:p>
      </dgm:t>
    </dgm:pt>
    <dgm:pt modelId="{E4318A42-663F-444C-8CC2-2EF7F8258715}" type="pres">
      <dgm:prSet presAssocID="{E5D3A5D6-4E13-4284-BB53-82920154C4A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BE8DC7-E6F3-4760-97B9-C4FDF0E18B1A}" type="pres">
      <dgm:prSet presAssocID="{15766A93-050B-477D-B8D6-BE11DE750417}" presName="compNode" presStyleCnt="0"/>
      <dgm:spPr/>
    </dgm:pt>
    <dgm:pt modelId="{F954DE12-DC95-485F-94CA-963FECD03A98}" type="pres">
      <dgm:prSet presAssocID="{15766A93-050B-477D-B8D6-BE11DE750417}" presName="bgRect" presStyleLbl="bgShp" presStyleIdx="0" presStyleCnt="4" custLinFactNeighborX="0" custLinFactNeighborY="-197"/>
      <dgm:spPr/>
    </dgm:pt>
    <dgm:pt modelId="{2C993D49-CF4C-4E3F-84DD-E837B259A99F}" type="pres">
      <dgm:prSet presAssocID="{15766A93-050B-477D-B8D6-BE11DE7504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5591A90A-C4AE-467D-A37F-CDFA4EBC4F6A}" type="pres">
      <dgm:prSet presAssocID="{15766A93-050B-477D-B8D6-BE11DE750417}" presName="spaceRect" presStyleCnt="0"/>
      <dgm:spPr/>
    </dgm:pt>
    <dgm:pt modelId="{A35D3B62-7726-4D99-8EC5-886BB856FFA7}" type="pres">
      <dgm:prSet presAssocID="{15766A93-050B-477D-B8D6-BE11DE750417}" presName="parTx" presStyleLbl="revTx" presStyleIdx="0" presStyleCnt="4" custLinFactNeighborX="0" custLinFactNeighborY="-1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2934BD-5EE1-46B3-814C-C95D3C64EB3C}" type="pres">
      <dgm:prSet presAssocID="{C2E8F3BD-2D0B-4677-BF7D-9254D96E5B55}" presName="sibTrans" presStyleCnt="0"/>
      <dgm:spPr/>
    </dgm:pt>
    <dgm:pt modelId="{DBC8C598-43A8-413D-90D6-D9D1427DE50D}" type="pres">
      <dgm:prSet presAssocID="{725C6353-4DDB-4E88-99BB-167E08FA7318}" presName="compNode" presStyleCnt="0"/>
      <dgm:spPr/>
    </dgm:pt>
    <dgm:pt modelId="{84DFBAF0-A5B4-4741-87C1-20BB785C5D97}" type="pres">
      <dgm:prSet presAssocID="{725C6353-4DDB-4E88-99BB-167E08FA7318}" presName="bgRect" presStyleLbl="bgShp" presStyleIdx="1" presStyleCnt="4" custLinFactNeighborX="0" custLinFactNeighborY="-197"/>
      <dgm:spPr/>
    </dgm:pt>
    <dgm:pt modelId="{B2F29EF2-A6D2-46CD-9D75-BFF27F4FCFB9}" type="pres">
      <dgm:prSet presAssocID="{725C6353-4DDB-4E88-99BB-167E08FA731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 with two children"/>
        </a:ext>
      </dgm:extLst>
    </dgm:pt>
    <dgm:pt modelId="{86C9A47F-CE16-4E19-A673-62D96344A592}" type="pres">
      <dgm:prSet presAssocID="{725C6353-4DDB-4E88-99BB-167E08FA7318}" presName="spaceRect" presStyleCnt="0"/>
      <dgm:spPr/>
    </dgm:pt>
    <dgm:pt modelId="{F8128E06-745E-4974-84CA-FC0E813BFFFC}" type="pres">
      <dgm:prSet presAssocID="{725C6353-4DDB-4E88-99BB-167E08FA7318}" presName="parTx" presStyleLbl="revTx" presStyleIdx="1" presStyleCnt="4" custLinFactNeighborX="0" custLinFactNeighborY="-1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39A066-8030-4824-9548-9920BC826894}" type="pres">
      <dgm:prSet presAssocID="{1598A561-9523-410C-A068-6F6EEEC06573}" presName="sibTrans" presStyleCnt="0"/>
      <dgm:spPr/>
    </dgm:pt>
    <dgm:pt modelId="{2C90CC07-09E0-4409-BEC4-AE2562B812D3}" type="pres">
      <dgm:prSet presAssocID="{362C7168-5E2C-4165-93E5-125618E975A3}" presName="compNode" presStyleCnt="0"/>
      <dgm:spPr/>
    </dgm:pt>
    <dgm:pt modelId="{4D871AB9-BD07-4382-9EC6-3E68195B66D4}" type="pres">
      <dgm:prSet presAssocID="{362C7168-5E2C-4165-93E5-125618E975A3}" presName="bgRect" presStyleLbl="bgShp" presStyleIdx="2" presStyleCnt="4" custLinFactNeighborX="0" custLinFactNeighborY="-197"/>
      <dgm:spPr/>
    </dgm:pt>
    <dgm:pt modelId="{F43B4E06-E163-4132-9646-B26AE7DE43F5}" type="pres">
      <dgm:prSet presAssocID="{362C7168-5E2C-4165-93E5-125618E975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E2CD362-F86C-411B-B3AF-42E19B43884E}" type="pres">
      <dgm:prSet presAssocID="{362C7168-5E2C-4165-93E5-125618E975A3}" presName="spaceRect" presStyleCnt="0"/>
      <dgm:spPr/>
    </dgm:pt>
    <dgm:pt modelId="{44E22EA1-8C1F-4AEB-81A9-5AA8CB631030}" type="pres">
      <dgm:prSet presAssocID="{362C7168-5E2C-4165-93E5-125618E975A3}" presName="parTx" presStyleLbl="revTx" presStyleIdx="2" presStyleCnt="4" custLinFactNeighborX="0" custLinFactNeighborY="-1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2686F2-307E-47F9-8468-D815C1054108}" type="pres">
      <dgm:prSet presAssocID="{C366E9F8-7CB7-4AE8-8786-99943117FBB2}" presName="sibTrans" presStyleCnt="0"/>
      <dgm:spPr/>
    </dgm:pt>
    <dgm:pt modelId="{5E38F7CF-0834-4DAE-9952-81EA156D092D}" type="pres">
      <dgm:prSet presAssocID="{7B429C8C-B98E-430A-BC75-A601104CA14A}" presName="compNode" presStyleCnt="0"/>
      <dgm:spPr/>
    </dgm:pt>
    <dgm:pt modelId="{91F8249E-0A53-4454-92AD-0354386D3E0E}" type="pres">
      <dgm:prSet presAssocID="{7B429C8C-B98E-430A-BC75-A601104CA14A}" presName="bgRect" presStyleLbl="bgShp" presStyleIdx="3" presStyleCnt="4" custLinFactNeighborX="0" custLinFactNeighborY="-197"/>
      <dgm:spPr/>
    </dgm:pt>
    <dgm:pt modelId="{D687F9FB-0BB8-4C97-B58B-A339A6292061}" type="pres">
      <dgm:prSet presAssocID="{7B429C8C-B98E-430A-BC75-A601104CA1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9540F7-B089-4BD7-9327-2B0A54F64F82}" type="pres">
      <dgm:prSet presAssocID="{7B429C8C-B98E-430A-BC75-A601104CA14A}" presName="spaceRect" presStyleCnt="0"/>
      <dgm:spPr/>
    </dgm:pt>
    <dgm:pt modelId="{4A54887E-25EA-4C33-B317-D38C8DF1A85C}" type="pres">
      <dgm:prSet presAssocID="{7B429C8C-B98E-430A-BC75-A601104CA14A}" presName="parTx" presStyleLbl="revTx" presStyleIdx="3" presStyleCnt="4" custLinFactNeighborX="0" custLinFactNeighborY="-19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EE90F-15CC-4293-86DC-F13B8E82ADF8}" srcId="{E5D3A5D6-4E13-4284-BB53-82920154C4A8}" destId="{725C6353-4DDB-4E88-99BB-167E08FA7318}" srcOrd="1" destOrd="0" parTransId="{891DEC63-AD75-4241-BB00-992763DD4AF6}" sibTransId="{1598A561-9523-410C-A068-6F6EEEC06573}"/>
    <dgm:cxn modelId="{FC84A492-249F-4F9A-9896-B6AA8FB34E46}" srcId="{E5D3A5D6-4E13-4284-BB53-82920154C4A8}" destId="{7B429C8C-B98E-430A-BC75-A601104CA14A}" srcOrd="3" destOrd="0" parTransId="{4CB03511-832E-4319-8B11-0139E349585F}" sibTransId="{E08617B4-F441-40FA-B339-43E64A48D199}"/>
    <dgm:cxn modelId="{DDB1728D-D7DA-4EDC-98DF-7E32C0BDD657}" type="presOf" srcId="{E5D3A5D6-4E13-4284-BB53-82920154C4A8}" destId="{E4318A42-663F-444C-8CC2-2EF7F8258715}" srcOrd="0" destOrd="0" presId="urn:microsoft.com/office/officeart/2018/2/layout/IconVerticalSolidList"/>
    <dgm:cxn modelId="{80A3D1A0-D1C4-473A-A222-77E853B0B492}" type="presOf" srcId="{362C7168-5E2C-4165-93E5-125618E975A3}" destId="{44E22EA1-8C1F-4AEB-81A9-5AA8CB631030}" srcOrd="0" destOrd="0" presId="urn:microsoft.com/office/officeart/2018/2/layout/IconVerticalSolidList"/>
    <dgm:cxn modelId="{C2DEFD70-7CA1-4341-821F-CEABD2FFFA88}" srcId="{E5D3A5D6-4E13-4284-BB53-82920154C4A8}" destId="{15766A93-050B-477D-B8D6-BE11DE750417}" srcOrd="0" destOrd="0" parTransId="{CA02F79B-5D1E-434E-A9E7-B9D814A7EB49}" sibTransId="{C2E8F3BD-2D0B-4677-BF7D-9254D96E5B55}"/>
    <dgm:cxn modelId="{E17BD9AC-F63D-4BC1-AAD1-C8B55E878D39}" type="presOf" srcId="{725C6353-4DDB-4E88-99BB-167E08FA7318}" destId="{F8128E06-745E-4974-84CA-FC0E813BFFFC}" srcOrd="0" destOrd="0" presId="urn:microsoft.com/office/officeart/2018/2/layout/IconVerticalSolidList"/>
    <dgm:cxn modelId="{FDDB4491-330D-4BDF-94B2-5C66413070C4}" type="presOf" srcId="{15766A93-050B-477D-B8D6-BE11DE750417}" destId="{A35D3B62-7726-4D99-8EC5-886BB856FFA7}" srcOrd="0" destOrd="0" presId="urn:microsoft.com/office/officeart/2018/2/layout/IconVerticalSolidList"/>
    <dgm:cxn modelId="{5ED84D1E-1B7D-4823-8EA9-BF9EC290CAE8}" type="presOf" srcId="{7B429C8C-B98E-430A-BC75-A601104CA14A}" destId="{4A54887E-25EA-4C33-B317-D38C8DF1A85C}" srcOrd="0" destOrd="0" presId="urn:microsoft.com/office/officeart/2018/2/layout/IconVerticalSolidList"/>
    <dgm:cxn modelId="{87F7BA74-8ABF-42D9-AFCD-E100B6788CAC}" srcId="{E5D3A5D6-4E13-4284-BB53-82920154C4A8}" destId="{362C7168-5E2C-4165-93E5-125618E975A3}" srcOrd="2" destOrd="0" parTransId="{A645B6D8-7DF6-40E9-9328-25D9D745C36C}" sibTransId="{C366E9F8-7CB7-4AE8-8786-99943117FBB2}"/>
    <dgm:cxn modelId="{DCC2231E-96C9-4D4F-A286-29ED8B7DD373}" type="presParOf" srcId="{E4318A42-663F-444C-8CC2-2EF7F8258715}" destId="{97BE8DC7-E6F3-4760-97B9-C4FDF0E18B1A}" srcOrd="0" destOrd="0" presId="urn:microsoft.com/office/officeart/2018/2/layout/IconVerticalSolidList"/>
    <dgm:cxn modelId="{A552F22C-4B47-4968-A941-D5C213B34E6B}" type="presParOf" srcId="{97BE8DC7-E6F3-4760-97B9-C4FDF0E18B1A}" destId="{F954DE12-DC95-485F-94CA-963FECD03A98}" srcOrd="0" destOrd="0" presId="urn:microsoft.com/office/officeart/2018/2/layout/IconVerticalSolidList"/>
    <dgm:cxn modelId="{7BAA068E-0801-49F2-8621-B51EBD544DFF}" type="presParOf" srcId="{97BE8DC7-E6F3-4760-97B9-C4FDF0E18B1A}" destId="{2C993D49-CF4C-4E3F-84DD-E837B259A99F}" srcOrd="1" destOrd="0" presId="urn:microsoft.com/office/officeart/2018/2/layout/IconVerticalSolidList"/>
    <dgm:cxn modelId="{6EAC7DEE-F104-423A-BAB8-21BC96AF9C24}" type="presParOf" srcId="{97BE8DC7-E6F3-4760-97B9-C4FDF0E18B1A}" destId="{5591A90A-C4AE-467D-A37F-CDFA4EBC4F6A}" srcOrd="2" destOrd="0" presId="urn:microsoft.com/office/officeart/2018/2/layout/IconVerticalSolidList"/>
    <dgm:cxn modelId="{3CE1968A-4361-41CA-834E-45F2FD4B3096}" type="presParOf" srcId="{97BE8DC7-E6F3-4760-97B9-C4FDF0E18B1A}" destId="{A35D3B62-7726-4D99-8EC5-886BB856FFA7}" srcOrd="3" destOrd="0" presId="urn:microsoft.com/office/officeart/2018/2/layout/IconVerticalSolidList"/>
    <dgm:cxn modelId="{D9317766-4DA4-4468-AF6E-9AABC033BC5E}" type="presParOf" srcId="{E4318A42-663F-444C-8CC2-2EF7F8258715}" destId="{FA2934BD-5EE1-46B3-814C-C95D3C64EB3C}" srcOrd="1" destOrd="0" presId="urn:microsoft.com/office/officeart/2018/2/layout/IconVerticalSolidList"/>
    <dgm:cxn modelId="{CF121707-0990-4EAC-A4BE-00A482CFA884}" type="presParOf" srcId="{E4318A42-663F-444C-8CC2-2EF7F8258715}" destId="{DBC8C598-43A8-413D-90D6-D9D1427DE50D}" srcOrd="2" destOrd="0" presId="urn:microsoft.com/office/officeart/2018/2/layout/IconVerticalSolidList"/>
    <dgm:cxn modelId="{860F4EB0-A5EB-410A-8036-9ADC3B40A8C1}" type="presParOf" srcId="{DBC8C598-43A8-413D-90D6-D9D1427DE50D}" destId="{84DFBAF0-A5B4-4741-87C1-20BB785C5D97}" srcOrd="0" destOrd="0" presId="urn:microsoft.com/office/officeart/2018/2/layout/IconVerticalSolidList"/>
    <dgm:cxn modelId="{A81068F8-DB9D-4102-A3A8-0087EAFCD71B}" type="presParOf" srcId="{DBC8C598-43A8-413D-90D6-D9D1427DE50D}" destId="{B2F29EF2-A6D2-46CD-9D75-BFF27F4FCFB9}" srcOrd="1" destOrd="0" presId="urn:microsoft.com/office/officeart/2018/2/layout/IconVerticalSolidList"/>
    <dgm:cxn modelId="{72CD0D8D-F8FA-4EF7-BB06-8FC1BF1CA326}" type="presParOf" srcId="{DBC8C598-43A8-413D-90D6-D9D1427DE50D}" destId="{86C9A47F-CE16-4E19-A673-62D96344A592}" srcOrd="2" destOrd="0" presId="urn:microsoft.com/office/officeart/2018/2/layout/IconVerticalSolidList"/>
    <dgm:cxn modelId="{16E20795-1B60-4D94-9999-B2014BB17FC1}" type="presParOf" srcId="{DBC8C598-43A8-413D-90D6-D9D1427DE50D}" destId="{F8128E06-745E-4974-84CA-FC0E813BFFFC}" srcOrd="3" destOrd="0" presId="urn:microsoft.com/office/officeart/2018/2/layout/IconVerticalSolidList"/>
    <dgm:cxn modelId="{60562FE7-DBB0-4ABF-A631-03410A0CB0F0}" type="presParOf" srcId="{E4318A42-663F-444C-8CC2-2EF7F8258715}" destId="{2C39A066-8030-4824-9548-9920BC826894}" srcOrd="3" destOrd="0" presId="urn:microsoft.com/office/officeart/2018/2/layout/IconVerticalSolidList"/>
    <dgm:cxn modelId="{DEC20D87-9E93-457C-A596-3F00B5A7D5E2}" type="presParOf" srcId="{E4318A42-663F-444C-8CC2-2EF7F8258715}" destId="{2C90CC07-09E0-4409-BEC4-AE2562B812D3}" srcOrd="4" destOrd="0" presId="urn:microsoft.com/office/officeart/2018/2/layout/IconVerticalSolidList"/>
    <dgm:cxn modelId="{81D3D662-1B1C-4EDE-A118-77CD2DDDAD86}" type="presParOf" srcId="{2C90CC07-09E0-4409-BEC4-AE2562B812D3}" destId="{4D871AB9-BD07-4382-9EC6-3E68195B66D4}" srcOrd="0" destOrd="0" presId="urn:microsoft.com/office/officeart/2018/2/layout/IconVerticalSolidList"/>
    <dgm:cxn modelId="{EF5D4148-CCE7-45AA-A73C-4FE292BA03BC}" type="presParOf" srcId="{2C90CC07-09E0-4409-BEC4-AE2562B812D3}" destId="{F43B4E06-E163-4132-9646-B26AE7DE43F5}" srcOrd="1" destOrd="0" presId="urn:microsoft.com/office/officeart/2018/2/layout/IconVerticalSolidList"/>
    <dgm:cxn modelId="{699A106F-99B4-48C8-81A1-8C66F87DB449}" type="presParOf" srcId="{2C90CC07-09E0-4409-BEC4-AE2562B812D3}" destId="{7E2CD362-F86C-411B-B3AF-42E19B43884E}" srcOrd="2" destOrd="0" presId="urn:microsoft.com/office/officeart/2018/2/layout/IconVerticalSolidList"/>
    <dgm:cxn modelId="{36C8998B-E20F-4192-8C56-7FD7FF53B1BA}" type="presParOf" srcId="{2C90CC07-09E0-4409-BEC4-AE2562B812D3}" destId="{44E22EA1-8C1F-4AEB-81A9-5AA8CB631030}" srcOrd="3" destOrd="0" presId="urn:microsoft.com/office/officeart/2018/2/layout/IconVerticalSolidList"/>
    <dgm:cxn modelId="{DE891FB3-2B74-460B-A012-53DD1B930353}" type="presParOf" srcId="{E4318A42-663F-444C-8CC2-2EF7F8258715}" destId="{FB2686F2-307E-47F9-8468-D815C1054108}" srcOrd="5" destOrd="0" presId="urn:microsoft.com/office/officeart/2018/2/layout/IconVerticalSolidList"/>
    <dgm:cxn modelId="{CD4FBCEB-B929-448F-8999-CFB8393C8FCE}" type="presParOf" srcId="{E4318A42-663F-444C-8CC2-2EF7F8258715}" destId="{5E38F7CF-0834-4DAE-9952-81EA156D092D}" srcOrd="6" destOrd="0" presId="urn:microsoft.com/office/officeart/2018/2/layout/IconVerticalSolidList"/>
    <dgm:cxn modelId="{9D152121-BB4D-4428-AE1D-4E90A673CA91}" type="presParOf" srcId="{5E38F7CF-0834-4DAE-9952-81EA156D092D}" destId="{91F8249E-0A53-4454-92AD-0354386D3E0E}" srcOrd="0" destOrd="0" presId="urn:microsoft.com/office/officeart/2018/2/layout/IconVerticalSolidList"/>
    <dgm:cxn modelId="{F6D59B68-5804-453A-8786-045BE1941595}" type="presParOf" srcId="{5E38F7CF-0834-4DAE-9952-81EA156D092D}" destId="{D687F9FB-0BB8-4C97-B58B-A339A6292061}" srcOrd="1" destOrd="0" presId="urn:microsoft.com/office/officeart/2018/2/layout/IconVerticalSolidList"/>
    <dgm:cxn modelId="{075FC95C-D0BC-4782-ACF9-A3BBFD13BD6E}" type="presParOf" srcId="{5E38F7CF-0834-4DAE-9952-81EA156D092D}" destId="{659540F7-B089-4BD7-9327-2B0A54F64F82}" srcOrd="2" destOrd="0" presId="urn:microsoft.com/office/officeart/2018/2/layout/IconVerticalSolidList"/>
    <dgm:cxn modelId="{B378438C-EDB2-4C2F-A846-474F35DC4B64}" type="presParOf" srcId="{5E38F7CF-0834-4DAE-9952-81EA156D092D}" destId="{4A54887E-25EA-4C33-B317-D38C8DF1A8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D05AF-BA5F-4D2C-A35F-A5120C6A6B7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34B93C1-DEEF-4DB9-BD81-9A6BE2A6D4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Financing and sustainability aspect</a:t>
          </a:r>
        </a:p>
        <a:p>
          <a:pPr>
            <a:lnSpc>
              <a:spcPct val="100000"/>
            </a:lnSpc>
          </a:pPr>
          <a:r>
            <a:rPr lang="en-US" dirty="0"/>
            <a:t>(Following recurrent cost)</a:t>
          </a:r>
        </a:p>
      </dgm:t>
    </dgm:pt>
    <dgm:pt modelId="{221100C7-367C-4E49-A2A0-860AE6ADC119}" type="parTrans" cxnId="{20B209F8-46C9-435D-A55D-F6EB5DD508C0}">
      <dgm:prSet/>
      <dgm:spPr/>
      <dgm:t>
        <a:bodyPr/>
        <a:lstStyle/>
        <a:p>
          <a:endParaRPr lang="en-US"/>
        </a:p>
      </dgm:t>
    </dgm:pt>
    <dgm:pt modelId="{7A3429FC-5697-4C3F-811B-10AFDCA14149}" type="sibTrans" cxnId="{20B209F8-46C9-435D-A55D-F6EB5DD508C0}">
      <dgm:prSet/>
      <dgm:spPr/>
      <dgm:t>
        <a:bodyPr/>
        <a:lstStyle/>
        <a:p>
          <a:endParaRPr lang="en-US"/>
        </a:p>
      </dgm:t>
    </dgm:pt>
    <dgm:pt modelId="{65C96646-9130-4606-B19F-5AC3E66621B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41600A0-8A0D-4469-A72C-A29E5CFBCCC2}" type="parTrans" cxnId="{CEA26391-3B9F-4D10-9E68-746F077CD2AE}">
      <dgm:prSet/>
      <dgm:spPr/>
      <dgm:t>
        <a:bodyPr/>
        <a:lstStyle/>
        <a:p>
          <a:endParaRPr lang="en-US"/>
        </a:p>
      </dgm:t>
    </dgm:pt>
    <dgm:pt modelId="{28725D65-4FE9-407C-A474-E00065C392AC}" type="sibTrans" cxnId="{CEA26391-3B9F-4D10-9E68-746F077CD2AE}">
      <dgm:prSet/>
      <dgm:spPr/>
      <dgm:t>
        <a:bodyPr/>
        <a:lstStyle/>
        <a:p>
          <a:endParaRPr lang="en-US"/>
        </a:p>
      </dgm:t>
    </dgm:pt>
    <dgm:pt modelId="{B943F54D-412A-45C7-BDD9-8C7070E76272}">
      <dgm:prSet/>
      <dgm:spPr/>
      <dgm:t>
        <a:bodyPr/>
        <a:lstStyle/>
        <a:p>
          <a:pPr marL="533400" indent="0">
            <a:lnSpc>
              <a:spcPct val="100000"/>
            </a:lnSpc>
          </a:pPr>
          <a:r>
            <a:rPr lang="en-US" dirty="0"/>
            <a:t>Coordinate and harmonize with </a:t>
          </a:r>
        </a:p>
        <a:p>
          <a:pPr marL="533400" indent="0">
            <a:lnSpc>
              <a:spcPct val="100000"/>
            </a:lnSpc>
          </a:pPr>
          <a:r>
            <a:rPr lang="en-US" dirty="0"/>
            <a:t>other priorities</a:t>
          </a:r>
        </a:p>
      </dgm:t>
    </dgm:pt>
    <dgm:pt modelId="{3AD35DB6-6263-4789-94A6-6E1A0000E6C9}" type="sibTrans" cxnId="{896BEAA4-2A0D-4750-A4D2-1FA71D64B402}">
      <dgm:prSet/>
      <dgm:spPr/>
      <dgm:t>
        <a:bodyPr/>
        <a:lstStyle/>
        <a:p>
          <a:endParaRPr lang="en-US"/>
        </a:p>
      </dgm:t>
    </dgm:pt>
    <dgm:pt modelId="{294DEAE0-4148-4296-8130-A97D0D82D38C}" type="parTrans" cxnId="{896BEAA4-2A0D-4750-A4D2-1FA71D64B402}">
      <dgm:prSet/>
      <dgm:spPr/>
      <dgm:t>
        <a:bodyPr/>
        <a:lstStyle/>
        <a:p>
          <a:endParaRPr lang="en-US"/>
        </a:p>
      </dgm:t>
    </dgm:pt>
    <dgm:pt modelId="{7B742E80-4E87-417B-9DD5-475A6E444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Coordinate and harmonize with other priorities</a:t>
          </a:r>
        </a:p>
      </dgm:t>
    </dgm:pt>
    <dgm:pt modelId="{8B8528B8-2CFB-4281-BC8D-618B16E242D6}" type="sibTrans" cxnId="{5AAA314C-FAB7-4BCF-A12C-F3EF4A7A972D}">
      <dgm:prSet/>
      <dgm:spPr/>
      <dgm:t>
        <a:bodyPr/>
        <a:lstStyle/>
        <a:p>
          <a:endParaRPr lang="en-US"/>
        </a:p>
      </dgm:t>
    </dgm:pt>
    <dgm:pt modelId="{9DB83A9B-D995-455C-8DF6-239B6B6D6AE7}" type="parTrans" cxnId="{5AAA314C-FAB7-4BCF-A12C-F3EF4A7A972D}">
      <dgm:prSet/>
      <dgm:spPr/>
      <dgm:t>
        <a:bodyPr/>
        <a:lstStyle/>
        <a:p>
          <a:endParaRPr lang="en-US"/>
        </a:p>
      </dgm:t>
    </dgm:pt>
    <dgm:pt modelId="{814E9B59-2D77-44F6-B745-CB9D923C7F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Place surgery into existing program</a:t>
          </a:r>
        </a:p>
      </dgm:t>
    </dgm:pt>
    <dgm:pt modelId="{2E6DFD86-7449-4EB4-8901-65D83B35734C}" type="parTrans" cxnId="{F0B521FF-FAA7-4383-A322-FBE724F82B50}">
      <dgm:prSet/>
      <dgm:spPr/>
      <dgm:t>
        <a:bodyPr/>
        <a:lstStyle/>
        <a:p>
          <a:pPr latinLnBrk="1"/>
          <a:endParaRPr lang="ko-KR" altLang="en-US"/>
        </a:p>
      </dgm:t>
    </dgm:pt>
    <dgm:pt modelId="{9DE2C073-0519-477E-856B-291475035C32}" type="sibTrans" cxnId="{F0B521FF-FAA7-4383-A322-FBE724F82B50}">
      <dgm:prSet/>
      <dgm:spPr/>
      <dgm:t>
        <a:bodyPr/>
        <a:lstStyle/>
        <a:p>
          <a:pPr latinLnBrk="1"/>
          <a:endParaRPr lang="ko-KR" altLang="en-US"/>
        </a:p>
      </dgm:t>
    </dgm:pt>
    <dgm:pt modelId="{BFF401DC-659D-46F4-B4EA-A75C557890E0}" type="pres">
      <dgm:prSet presAssocID="{701D05AF-BA5F-4D2C-A35F-A5120C6A6B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3C8DF-3C1F-48E6-BADA-FA862D198C9E}" type="pres">
      <dgm:prSet presAssocID="{834B93C1-DEEF-4DB9-BD81-9A6BE2A6D483}" presName="compNode" presStyleCnt="0"/>
      <dgm:spPr/>
    </dgm:pt>
    <dgm:pt modelId="{5DC8E29B-6568-4602-B8AA-E19D993E5C89}" type="pres">
      <dgm:prSet presAssocID="{834B93C1-DEEF-4DB9-BD81-9A6BE2A6D483}" presName="bgRect" presStyleLbl="bgShp" presStyleIdx="0" presStyleCnt="4"/>
      <dgm:spPr/>
    </dgm:pt>
    <dgm:pt modelId="{3F0E4451-BD64-4BAB-BE76-36C5E9152F33}" type="pres">
      <dgm:prSet presAssocID="{834B93C1-DEEF-4DB9-BD81-9A6BE2A6D4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F23EA0-DC68-46A9-BBCB-4E4861F34436}" type="pres">
      <dgm:prSet presAssocID="{834B93C1-DEEF-4DB9-BD81-9A6BE2A6D483}" presName="spaceRect" presStyleCnt="0"/>
      <dgm:spPr/>
    </dgm:pt>
    <dgm:pt modelId="{919A1D23-E6D3-49BB-A8FB-485A838B7F85}" type="pres">
      <dgm:prSet presAssocID="{834B93C1-DEEF-4DB9-BD81-9A6BE2A6D483}" presName="parTx" presStyleLbl="revTx" presStyleIdx="0" presStyleCnt="5" custScaleX="102643" custLinFactNeighborX="-6999" custLinFactNeighborY="15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D0B075-96F3-4F6A-A090-63A24A22B910}" type="pres">
      <dgm:prSet presAssocID="{7A3429FC-5697-4C3F-811B-10AFDCA14149}" presName="sibTrans" presStyleCnt="0"/>
      <dgm:spPr/>
    </dgm:pt>
    <dgm:pt modelId="{FF0A073D-C214-4B80-8F9A-80C0C3881B27}" type="pres">
      <dgm:prSet presAssocID="{7B742E80-4E87-417B-9DD5-475A6E444E12}" presName="compNode" presStyleCnt="0"/>
      <dgm:spPr/>
    </dgm:pt>
    <dgm:pt modelId="{8B229EFC-19B0-4B1A-803C-006E69A28376}" type="pres">
      <dgm:prSet presAssocID="{7B742E80-4E87-417B-9DD5-475A6E444E12}" presName="bgRect" presStyleLbl="bgShp" presStyleIdx="1" presStyleCnt="4"/>
      <dgm:spPr/>
    </dgm:pt>
    <dgm:pt modelId="{04371A49-BF39-46B9-8860-32844E4483B3}" type="pres">
      <dgm:prSet presAssocID="{7B742E80-4E87-417B-9DD5-475A6E444E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F91ECA0-AA4D-41EC-803F-7F39E0BDFED5}" type="pres">
      <dgm:prSet presAssocID="{7B742E80-4E87-417B-9DD5-475A6E444E12}" presName="spaceRect" presStyleCnt="0"/>
      <dgm:spPr/>
    </dgm:pt>
    <dgm:pt modelId="{9D211C0D-FF5D-41E5-A47A-2750BF20A112}" type="pres">
      <dgm:prSet presAssocID="{7B742E80-4E87-417B-9DD5-475A6E444E12}" presName="parTx" presStyleLbl="revTx" presStyleIdx="1" presStyleCnt="5" custScaleX="1230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B16C2A-4440-47D3-92AA-AE052EC32BE8}" type="pres">
      <dgm:prSet presAssocID="{7B742E80-4E87-417B-9DD5-475A6E444E12}" presName="desTx" presStyleLbl="revTx" presStyleIdx="2" presStyleCnt="5">
        <dgm:presLayoutVars/>
      </dgm:prSet>
      <dgm:spPr/>
      <dgm:t>
        <a:bodyPr/>
        <a:lstStyle/>
        <a:p>
          <a:endParaRPr lang="en-US"/>
        </a:p>
      </dgm:t>
    </dgm:pt>
    <dgm:pt modelId="{26F604D7-98B2-40A2-9D47-232FB84D525A}" type="pres">
      <dgm:prSet presAssocID="{8B8528B8-2CFB-4281-BC8D-618B16E242D6}" presName="sibTrans" presStyleCnt="0"/>
      <dgm:spPr/>
    </dgm:pt>
    <dgm:pt modelId="{E2F413D4-0297-44A3-AF27-CE629D5A05BF}" type="pres">
      <dgm:prSet presAssocID="{B943F54D-412A-45C7-BDD9-8C7070E76272}" presName="compNode" presStyleCnt="0"/>
      <dgm:spPr/>
    </dgm:pt>
    <dgm:pt modelId="{179BC84E-68D6-48EC-874B-F3571F37889A}" type="pres">
      <dgm:prSet presAssocID="{B943F54D-412A-45C7-BDD9-8C7070E76272}" presName="bgRect" presStyleLbl="bgShp" presStyleIdx="2" presStyleCnt="4" custLinFactNeighborX="-682" custLinFactNeighborY="523"/>
      <dgm:spPr/>
    </dgm:pt>
    <dgm:pt modelId="{18A7FE9B-9032-4820-8B21-E3511503F340}" type="pres">
      <dgm:prSet presAssocID="{B943F54D-412A-45C7-BDD9-8C7070E7627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6D44DB5-7080-4A60-B840-F675B141158B}" type="pres">
      <dgm:prSet presAssocID="{B943F54D-412A-45C7-BDD9-8C7070E76272}" presName="spaceRect" presStyleCnt="0"/>
      <dgm:spPr/>
    </dgm:pt>
    <dgm:pt modelId="{B2F0A7E9-F507-4D00-BD6A-050587F65F2F}" type="pres">
      <dgm:prSet presAssocID="{B943F54D-412A-45C7-BDD9-8C7070E76272}" presName="parTx" presStyleLbl="revTx" presStyleIdx="3" presStyleCnt="5" custScaleX="147868" custLinFactNeighborX="23718" custLinFactNeighborY="52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00EBDC-C00D-494A-B426-38689F33F6BD}" type="pres">
      <dgm:prSet presAssocID="{3AD35DB6-6263-4789-94A6-6E1A0000E6C9}" presName="sibTrans" presStyleCnt="0"/>
      <dgm:spPr/>
    </dgm:pt>
    <dgm:pt modelId="{83A0893F-AECE-4636-B559-75004D82DC2F}" type="pres">
      <dgm:prSet presAssocID="{814E9B59-2D77-44F6-B745-CB9D923C7FAF}" presName="compNode" presStyleCnt="0"/>
      <dgm:spPr/>
    </dgm:pt>
    <dgm:pt modelId="{4E58164D-1ADA-415E-9EDA-12457A9CD4B2}" type="pres">
      <dgm:prSet presAssocID="{814E9B59-2D77-44F6-B745-CB9D923C7FAF}" presName="bgRect" presStyleLbl="bgShp" presStyleIdx="3" presStyleCnt="4"/>
      <dgm:spPr/>
    </dgm:pt>
    <dgm:pt modelId="{AA04F25B-A268-4741-828B-1E3E9FAD121F}" type="pres">
      <dgm:prSet presAssocID="{814E9B59-2D77-44F6-B745-CB9D923C7FAF}" presName="iconRect" presStyleLbl="node1" presStyleIdx="3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</dgm:pt>
    <dgm:pt modelId="{533F13AA-E29B-4C48-8956-11222337F414}" type="pres">
      <dgm:prSet presAssocID="{814E9B59-2D77-44F6-B745-CB9D923C7FAF}" presName="spaceRect" presStyleCnt="0"/>
      <dgm:spPr/>
    </dgm:pt>
    <dgm:pt modelId="{B59CEBCD-9C30-49EC-B158-2F87C5B9040B}" type="pres">
      <dgm:prSet presAssocID="{814E9B59-2D77-44F6-B745-CB9D923C7FAF}" presName="parTx" presStyleLbl="revTx" presStyleIdx="4" presStyleCnt="5" custScaleX="1132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BEAA4-2A0D-4750-A4D2-1FA71D64B402}" srcId="{701D05AF-BA5F-4D2C-A35F-A5120C6A6B74}" destId="{B943F54D-412A-45C7-BDD9-8C7070E76272}" srcOrd="2" destOrd="0" parTransId="{294DEAE0-4148-4296-8130-A97D0D82D38C}" sibTransId="{3AD35DB6-6263-4789-94A6-6E1A0000E6C9}"/>
    <dgm:cxn modelId="{6C5F6998-8C4F-4AAF-BEB9-D12B7EF4FB46}" type="presOf" srcId="{814E9B59-2D77-44F6-B745-CB9D923C7FAF}" destId="{B59CEBCD-9C30-49EC-B158-2F87C5B9040B}" srcOrd="0" destOrd="0" presId="urn:microsoft.com/office/officeart/2018/2/layout/IconVerticalSolidList"/>
    <dgm:cxn modelId="{31D663E4-0812-4396-A421-CC97BAF970B0}" type="presOf" srcId="{B943F54D-412A-45C7-BDD9-8C7070E76272}" destId="{B2F0A7E9-F507-4D00-BD6A-050587F65F2F}" srcOrd="0" destOrd="0" presId="urn:microsoft.com/office/officeart/2018/2/layout/IconVerticalSolidList"/>
    <dgm:cxn modelId="{CEA26391-3B9F-4D10-9E68-746F077CD2AE}" srcId="{7B742E80-4E87-417B-9DD5-475A6E444E12}" destId="{65C96646-9130-4606-B19F-5AC3E66621BE}" srcOrd="0" destOrd="0" parTransId="{841600A0-8A0D-4469-A72C-A29E5CFBCCC2}" sibTransId="{28725D65-4FE9-407C-A474-E00065C392AC}"/>
    <dgm:cxn modelId="{051F5D27-9123-4C13-A537-DC0042065B77}" type="presOf" srcId="{65C96646-9130-4606-B19F-5AC3E66621BE}" destId="{82B16C2A-4440-47D3-92AA-AE052EC32BE8}" srcOrd="0" destOrd="0" presId="urn:microsoft.com/office/officeart/2018/2/layout/IconVerticalSolidList"/>
    <dgm:cxn modelId="{5AAA314C-FAB7-4BCF-A12C-F3EF4A7A972D}" srcId="{701D05AF-BA5F-4D2C-A35F-A5120C6A6B74}" destId="{7B742E80-4E87-417B-9DD5-475A6E444E12}" srcOrd="1" destOrd="0" parTransId="{9DB83A9B-D995-455C-8DF6-239B6B6D6AE7}" sibTransId="{8B8528B8-2CFB-4281-BC8D-618B16E242D6}"/>
    <dgm:cxn modelId="{F0B521FF-FAA7-4383-A322-FBE724F82B50}" srcId="{701D05AF-BA5F-4D2C-A35F-A5120C6A6B74}" destId="{814E9B59-2D77-44F6-B745-CB9D923C7FAF}" srcOrd="3" destOrd="0" parTransId="{2E6DFD86-7449-4EB4-8901-65D83B35734C}" sibTransId="{9DE2C073-0519-477E-856B-291475035C32}"/>
    <dgm:cxn modelId="{EF6F9F5C-4B10-49F1-B72C-5E8FC2F6CC6E}" type="presOf" srcId="{701D05AF-BA5F-4D2C-A35F-A5120C6A6B74}" destId="{BFF401DC-659D-46F4-B4EA-A75C557890E0}" srcOrd="0" destOrd="0" presId="urn:microsoft.com/office/officeart/2018/2/layout/IconVerticalSolidList"/>
    <dgm:cxn modelId="{D25EC55D-BA89-405E-BFE4-7BD5C8BF305B}" type="presOf" srcId="{834B93C1-DEEF-4DB9-BD81-9A6BE2A6D483}" destId="{919A1D23-E6D3-49BB-A8FB-485A838B7F85}" srcOrd="0" destOrd="0" presId="urn:microsoft.com/office/officeart/2018/2/layout/IconVerticalSolidList"/>
    <dgm:cxn modelId="{14904710-7F05-4B84-A12D-0C280A9499A8}" type="presOf" srcId="{7B742E80-4E87-417B-9DD5-475A6E444E12}" destId="{9D211C0D-FF5D-41E5-A47A-2750BF20A112}" srcOrd="0" destOrd="0" presId="urn:microsoft.com/office/officeart/2018/2/layout/IconVerticalSolidList"/>
    <dgm:cxn modelId="{20B209F8-46C9-435D-A55D-F6EB5DD508C0}" srcId="{701D05AF-BA5F-4D2C-A35F-A5120C6A6B74}" destId="{834B93C1-DEEF-4DB9-BD81-9A6BE2A6D483}" srcOrd="0" destOrd="0" parTransId="{221100C7-367C-4E49-A2A0-860AE6ADC119}" sibTransId="{7A3429FC-5697-4C3F-811B-10AFDCA14149}"/>
    <dgm:cxn modelId="{7290E6EE-B88A-401C-AF55-956B4366A688}" type="presParOf" srcId="{BFF401DC-659D-46F4-B4EA-A75C557890E0}" destId="{BAA3C8DF-3C1F-48E6-BADA-FA862D198C9E}" srcOrd="0" destOrd="0" presId="urn:microsoft.com/office/officeart/2018/2/layout/IconVerticalSolidList"/>
    <dgm:cxn modelId="{9CF7AF1E-6978-4F89-A3D1-F84495B5C34C}" type="presParOf" srcId="{BAA3C8DF-3C1F-48E6-BADA-FA862D198C9E}" destId="{5DC8E29B-6568-4602-B8AA-E19D993E5C89}" srcOrd="0" destOrd="0" presId="urn:microsoft.com/office/officeart/2018/2/layout/IconVerticalSolidList"/>
    <dgm:cxn modelId="{C6FEE2E7-7598-4F2B-B94B-6BFAF1DD9532}" type="presParOf" srcId="{BAA3C8DF-3C1F-48E6-BADA-FA862D198C9E}" destId="{3F0E4451-BD64-4BAB-BE76-36C5E9152F33}" srcOrd="1" destOrd="0" presId="urn:microsoft.com/office/officeart/2018/2/layout/IconVerticalSolidList"/>
    <dgm:cxn modelId="{328005AC-1794-4EB3-986E-13BFCDD0698C}" type="presParOf" srcId="{BAA3C8DF-3C1F-48E6-BADA-FA862D198C9E}" destId="{0FF23EA0-DC68-46A9-BBCB-4E4861F34436}" srcOrd="2" destOrd="0" presId="urn:microsoft.com/office/officeart/2018/2/layout/IconVerticalSolidList"/>
    <dgm:cxn modelId="{7A116FCB-181C-4C76-B488-1EC4BEBC622D}" type="presParOf" srcId="{BAA3C8DF-3C1F-48E6-BADA-FA862D198C9E}" destId="{919A1D23-E6D3-49BB-A8FB-485A838B7F85}" srcOrd="3" destOrd="0" presId="urn:microsoft.com/office/officeart/2018/2/layout/IconVerticalSolidList"/>
    <dgm:cxn modelId="{9684EAA0-CE3D-4767-B7A5-BCD9AD93321A}" type="presParOf" srcId="{BFF401DC-659D-46F4-B4EA-A75C557890E0}" destId="{9CD0B075-96F3-4F6A-A090-63A24A22B910}" srcOrd="1" destOrd="0" presId="urn:microsoft.com/office/officeart/2018/2/layout/IconVerticalSolidList"/>
    <dgm:cxn modelId="{4CAC80FD-2573-4097-84DA-C2D9CEB2271A}" type="presParOf" srcId="{BFF401DC-659D-46F4-B4EA-A75C557890E0}" destId="{FF0A073D-C214-4B80-8F9A-80C0C3881B27}" srcOrd="2" destOrd="0" presId="urn:microsoft.com/office/officeart/2018/2/layout/IconVerticalSolidList"/>
    <dgm:cxn modelId="{06B9E2FF-785C-46F9-BB4D-4916E1A5A13E}" type="presParOf" srcId="{FF0A073D-C214-4B80-8F9A-80C0C3881B27}" destId="{8B229EFC-19B0-4B1A-803C-006E69A28376}" srcOrd="0" destOrd="0" presId="urn:microsoft.com/office/officeart/2018/2/layout/IconVerticalSolidList"/>
    <dgm:cxn modelId="{4FC5938D-D4DA-4BE0-9ADF-E03CE102383C}" type="presParOf" srcId="{FF0A073D-C214-4B80-8F9A-80C0C3881B27}" destId="{04371A49-BF39-46B9-8860-32844E4483B3}" srcOrd="1" destOrd="0" presId="urn:microsoft.com/office/officeart/2018/2/layout/IconVerticalSolidList"/>
    <dgm:cxn modelId="{C3BD7701-BEB9-46FC-8E01-8FCEE3C9089E}" type="presParOf" srcId="{FF0A073D-C214-4B80-8F9A-80C0C3881B27}" destId="{AF91ECA0-AA4D-41EC-803F-7F39E0BDFED5}" srcOrd="2" destOrd="0" presId="urn:microsoft.com/office/officeart/2018/2/layout/IconVerticalSolidList"/>
    <dgm:cxn modelId="{08FDF6ED-41A7-45E8-9700-5B13E4C43EF2}" type="presParOf" srcId="{FF0A073D-C214-4B80-8F9A-80C0C3881B27}" destId="{9D211C0D-FF5D-41E5-A47A-2750BF20A112}" srcOrd="3" destOrd="0" presId="urn:microsoft.com/office/officeart/2018/2/layout/IconVerticalSolidList"/>
    <dgm:cxn modelId="{7776062E-1496-47BF-8FC5-04C2A55778C0}" type="presParOf" srcId="{FF0A073D-C214-4B80-8F9A-80C0C3881B27}" destId="{82B16C2A-4440-47D3-92AA-AE052EC32BE8}" srcOrd="4" destOrd="0" presId="urn:microsoft.com/office/officeart/2018/2/layout/IconVerticalSolidList"/>
    <dgm:cxn modelId="{8E0D431D-9F12-4805-A83C-864DA8A7BB07}" type="presParOf" srcId="{BFF401DC-659D-46F4-B4EA-A75C557890E0}" destId="{26F604D7-98B2-40A2-9D47-232FB84D525A}" srcOrd="3" destOrd="0" presId="urn:microsoft.com/office/officeart/2018/2/layout/IconVerticalSolidList"/>
    <dgm:cxn modelId="{8D6D4F34-C625-4640-9A7A-A7C01344668D}" type="presParOf" srcId="{BFF401DC-659D-46F4-B4EA-A75C557890E0}" destId="{E2F413D4-0297-44A3-AF27-CE629D5A05BF}" srcOrd="4" destOrd="0" presId="urn:microsoft.com/office/officeart/2018/2/layout/IconVerticalSolidList"/>
    <dgm:cxn modelId="{D1CE1047-114C-469B-A693-3511B8E51A95}" type="presParOf" srcId="{E2F413D4-0297-44A3-AF27-CE629D5A05BF}" destId="{179BC84E-68D6-48EC-874B-F3571F37889A}" srcOrd="0" destOrd="0" presId="urn:microsoft.com/office/officeart/2018/2/layout/IconVerticalSolidList"/>
    <dgm:cxn modelId="{F2566776-3563-4AB1-A3B0-5A0A2D1E5EC1}" type="presParOf" srcId="{E2F413D4-0297-44A3-AF27-CE629D5A05BF}" destId="{18A7FE9B-9032-4820-8B21-E3511503F340}" srcOrd="1" destOrd="0" presId="urn:microsoft.com/office/officeart/2018/2/layout/IconVerticalSolidList"/>
    <dgm:cxn modelId="{8F03C622-B47B-47F5-8FBD-D98783CE5806}" type="presParOf" srcId="{E2F413D4-0297-44A3-AF27-CE629D5A05BF}" destId="{56D44DB5-7080-4A60-B840-F675B141158B}" srcOrd="2" destOrd="0" presId="urn:microsoft.com/office/officeart/2018/2/layout/IconVerticalSolidList"/>
    <dgm:cxn modelId="{417C3511-7B43-49E9-8EA8-59345EE2C0C5}" type="presParOf" srcId="{E2F413D4-0297-44A3-AF27-CE629D5A05BF}" destId="{B2F0A7E9-F507-4D00-BD6A-050587F65F2F}" srcOrd="3" destOrd="0" presId="urn:microsoft.com/office/officeart/2018/2/layout/IconVerticalSolidList"/>
    <dgm:cxn modelId="{CFA99220-AC3A-49A0-A56E-BD23B7608A82}" type="presParOf" srcId="{BFF401DC-659D-46F4-B4EA-A75C557890E0}" destId="{4E00EBDC-C00D-494A-B426-38689F33F6BD}" srcOrd="5" destOrd="0" presId="urn:microsoft.com/office/officeart/2018/2/layout/IconVerticalSolidList"/>
    <dgm:cxn modelId="{D6FB667E-59C0-414F-97AE-F6B9682DE1E0}" type="presParOf" srcId="{BFF401DC-659D-46F4-B4EA-A75C557890E0}" destId="{83A0893F-AECE-4636-B559-75004D82DC2F}" srcOrd="6" destOrd="0" presId="urn:microsoft.com/office/officeart/2018/2/layout/IconVerticalSolidList"/>
    <dgm:cxn modelId="{4B63C46E-EA34-440E-9DDB-883C551DBD95}" type="presParOf" srcId="{83A0893F-AECE-4636-B559-75004D82DC2F}" destId="{4E58164D-1ADA-415E-9EDA-12457A9CD4B2}" srcOrd="0" destOrd="0" presId="urn:microsoft.com/office/officeart/2018/2/layout/IconVerticalSolidList"/>
    <dgm:cxn modelId="{3D1C2511-3C7A-4490-8C11-59C908FEEAA6}" type="presParOf" srcId="{83A0893F-AECE-4636-B559-75004D82DC2F}" destId="{AA04F25B-A268-4741-828B-1E3E9FAD121F}" srcOrd="1" destOrd="0" presId="urn:microsoft.com/office/officeart/2018/2/layout/IconVerticalSolidList"/>
    <dgm:cxn modelId="{A69C781C-8E0A-4C11-8414-E7D095E7EEBB}" type="presParOf" srcId="{83A0893F-AECE-4636-B559-75004D82DC2F}" destId="{533F13AA-E29B-4C48-8956-11222337F414}" srcOrd="2" destOrd="0" presId="urn:microsoft.com/office/officeart/2018/2/layout/IconVerticalSolidList"/>
    <dgm:cxn modelId="{A5F9CF0C-973F-4AC0-BC19-A1889B5E0644}" type="presParOf" srcId="{83A0893F-AECE-4636-B559-75004D82DC2F}" destId="{B59CEBCD-9C30-49EC-B158-2F87C5B904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EA4B3-61B9-4D7F-B9CF-968ECDE760D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7C71E1D2-76F2-4576-929B-EB609124025F}">
      <dgm:prSet/>
      <dgm:spPr/>
      <dgm:t>
        <a:bodyPr/>
        <a:lstStyle/>
        <a:p>
          <a:pPr>
            <a:defRPr cap="all"/>
          </a:pPr>
          <a:r>
            <a:rPr lang="en-US"/>
            <a:t>Innovation and technology</a:t>
          </a:r>
        </a:p>
      </dgm:t>
    </dgm:pt>
    <dgm:pt modelId="{8819AFD4-2039-4AE6-9B77-1D78C4822E4E}" type="parTrans" cxnId="{27043F32-4739-48B7-9BAB-E7125F28ECA8}">
      <dgm:prSet/>
      <dgm:spPr/>
      <dgm:t>
        <a:bodyPr/>
        <a:lstStyle/>
        <a:p>
          <a:endParaRPr lang="en-US"/>
        </a:p>
      </dgm:t>
    </dgm:pt>
    <dgm:pt modelId="{9510443B-0071-4D53-9B67-5C58CEE2CC8C}" type="sibTrans" cxnId="{27043F32-4739-48B7-9BAB-E7125F28ECA8}">
      <dgm:prSet/>
      <dgm:spPr/>
      <dgm:t>
        <a:bodyPr/>
        <a:lstStyle/>
        <a:p>
          <a:endParaRPr lang="en-US"/>
        </a:p>
      </dgm:t>
    </dgm:pt>
    <dgm:pt modelId="{90BAFC29-B1C0-4E67-B689-F0B5F0F31DD1}">
      <dgm:prSet/>
      <dgm:spPr/>
      <dgm:t>
        <a:bodyPr/>
        <a:lstStyle/>
        <a:p>
          <a:pPr>
            <a:defRPr cap="all"/>
          </a:pPr>
          <a:r>
            <a:rPr lang="en-US"/>
            <a:t>Private and Public Partnership</a:t>
          </a:r>
        </a:p>
      </dgm:t>
    </dgm:pt>
    <dgm:pt modelId="{D079943A-DBF8-4EA1-8CCB-4B1D361CB620}" type="parTrans" cxnId="{A2676E05-1C33-4F15-AB18-AA9893B633FC}">
      <dgm:prSet/>
      <dgm:spPr/>
      <dgm:t>
        <a:bodyPr/>
        <a:lstStyle/>
        <a:p>
          <a:endParaRPr lang="en-US"/>
        </a:p>
      </dgm:t>
    </dgm:pt>
    <dgm:pt modelId="{F1F7D596-89F7-45B5-88C1-F0D3B8345F91}" type="sibTrans" cxnId="{A2676E05-1C33-4F15-AB18-AA9893B633FC}">
      <dgm:prSet/>
      <dgm:spPr/>
      <dgm:t>
        <a:bodyPr/>
        <a:lstStyle/>
        <a:p>
          <a:endParaRPr lang="en-US"/>
        </a:p>
      </dgm:t>
    </dgm:pt>
    <dgm:pt modelId="{B3D42AE2-0EBE-490B-AF85-A237AA035F3D}">
      <dgm:prSet/>
      <dgm:spPr/>
      <dgm:t>
        <a:bodyPr/>
        <a:lstStyle/>
        <a:p>
          <a:pPr>
            <a:defRPr cap="all"/>
          </a:pPr>
          <a:r>
            <a:rPr lang="en-US"/>
            <a:t>Impact investment and social venture model</a:t>
          </a:r>
        </a:p>
      </dgm:t>
    </dgm:pt>
    <dgm:pt modelId="{1CDD3F9E-C1CF-42D2-9943-EE637F226CAD}" type="parTrans" cxnId="{58F0EFDC-D2EE-496C-80F0-BB1E56BB91DF}">
      <dgm:prSet/>
      <dgm:spPr/>
      <dgm:t>
        <a:bodyPr/>
        <a:lstStyle/>
        <a:p>
          <a:endParaRPr lang="en-US"/>
        </a:p>
      </dgm:t>
    </dgm:pt>
    <dgm:pt modelId="{64AC4F3A-5608-4F5F-A198-BAE361553DEC}" type="sibTrans" cxnId="{58F0EFDC-D2EE-496C-80F0-BB1E56BB91DF}">
      <dgm:prSet/>
      <dgm:spPr/>
      <dgm:t>
        <a:bodyPr/>
        <a:lstStyle/>
        <a:p>
          <a:endParaRPr lang="en-US"/>
        </a:p>
      </dgm:t>
    </dgm:pt>
    <dgm:pt modelId="{00C5C205-FFF9-432E-896A-098AAE8AE898}" type="pres">
      <dgm:prSet presAssocID="{D9EEA4B3-61B9-4D7F-B9CF-968ECDE760D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6EE48C-E4A7-4F55-AFC6-A6CA9E75BD57}" type="pres">
      <dgm:prSet presAssocID="{7C71E1D2-76F2-4576-929B-EB609124025F}" presName="compNode" presStyleCnt="0"/>
      <dgm:spPr/>
    </dgm:pt>
    <dgm:pt modelId="{414A9A7E-C2F6-4018-A042-2B463B1DD85D}" type="pres">
      <dgm:prSet presAssocID="{7C71E1D2-76F2-4576-929B-EB609124025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0BAA5E2-641E-41E6-A2E4-4EE15E110840}" type="pres">
      <dgm:prSet presAssocID="{7C71E1D2-76F2-4576-929B-EB60912402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전구"/>
        </a:ext>
      </dgm:extLst>
    </dgm:pt>
    <dgm:pt modelId="{E1F3FBEC-F886-4B91-9EC3-D819597B6CEB}" type="pres">
      <dgm:prSet presAssocID="{7C71E1D2-76F2-4576-929B-EB609124025F}" presName="spaceRect" presStyleCnt="0"/>
      <dgm:spPr/>
    </dgm:pt>
    <dgm:pt modelId="{EF7B2138-1EAF-445E-A5CF-636A14194A9D}" type="pres">
      <dgm:prSet presAssocID="{7C71E1D2-76F2-4576-929B-EB609124025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185DBB2-4569-478A-A6EB-8AC97FA892C7}" type="pres">
      <dgm:prSet presAssocID="{9510443B-0071-4D53-9B67-5C58CEE2CC8C}" presName="sibTrans" presStyleCnt="0"/>
      <dgm:spPr/>
    </dgm:pt>
    <dgm:pt modelId="{CD236370-5DE5-41E4-8CE4-E9D33E3F8E20}" type="pres">
      <dgm:prSet presAssocID="{90BAFC29-B1C0-4E67-B689-F0B5F0F31DD1}" presName="compNode" presStyleCnt="0"/>
      <dgm:spPr/>
    </dgm:pt>
    <dgm:pt modelId="{F8114A9F-5ABF-4BD3-8813-6AB6934F2BF5}" type="pres">
      <dgm:prSet presAssocID="{90BAFC29-B1C0-4E67-B689-F0B5F0F31DD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0EB8DBD-7163-423E-8BED-5C0540838EAE}" type="pres">
      <dgm:prSet presAssocID="{90BAFC29-B1C0-4E67-B689-F0B5F0F31D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wo Men"/>
        </a:ext>
      </dgm:extLst>
    </dgm:pt>
    <dgm:pt modelId="{4CDC7913-C9B1-407D-ACBF-7C86FD9EBB1B}" type="pres">
      <dgm:prSet presAssocID="{90BAFC29-B1C0-4E67-B689-F0B5F0F31DD1}" presName="spaceRect" presStyleCnt="0"/>
      <dgm:spPr/>
    </dgm:pt>
    <dgm:pt modelId="{D99A4EF1-E8BF-4276-A6F9-DDCD5B00E45E}" type="pres">
      <dgm:prSet presAssocID="{90BAFC29-B1C0-4E67-B689-F0B5F0F31DD1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2896B58-8D1C-4379-AC63-90BD966573F8}" type="pres">
      <dgm:prSet presAssocID="{F1F7D596-89F7-45B5-88C1-F0D3B8345F91}" presName="sibTrans" presStyleCnt="0"/>
      <dgm:spPr/>
    </dgm:pt>
    <dgm:pt modelId="{8B65D0EE-1027-4AAA-8D39-D97710C8FFCF}" type="pres">
      <dgm:prSet presAssocID="{B3D42AE2-0EBE-490B-AF85-A237AA035F3D}" presName="compNode" presStyleCnt="0"/>
      <dgm:spPr/>
    </dgm:pt>
    <dgm:pt modelId="{8058BAE5-9E79-432A-94B1-CC14D6ADFE1B}" type="pres">
      <dgm:prSet presAssocID="{B3D42AE2-0EBE-490B-AF85-A237AA035F3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52FBE5-A323-483C-8E5D-A72EAD2306C1}" type="pres">
      <dgm:prSet presAssocID="{B3D42AE2-0EBE-490B-AF85-A237AA035F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과녁"/>
        </a:ext>
      </dgm:extLst>
    </dgm:pt>
    <dgm:pt modelId="{6C6B8B3A-38BD-4103-91C1-CC2FCFABE664}" type="pres">
      <dgm:prSet presAssocID="{B3D42AE2-0EBE-490B-AF85-A237AA035F3D}" presName="spaceRect" presStyleCnt="0"/>
      <dgm:spPr/>
    </dgm:pt>
    <dgm:pt modelId="{38FFE0DA-DF82-4B37-BDF2-BF99DB94D011}" type="pres">
      <dgm:prSet presAssocID="{B3D42AE2-0EBE-490B-AF85-A237AA035F3D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C8E61-466C-4555-BA9C-9D6E2F64A27A}" type="presOf" srcId="{B3D42AE2-0EBE-490B-AF85-A237AA035F3D}" destId="{38FFE0DA-DF82-4B37-BDF2-BF99DB94D011}" srcOrd="0" destOrd="0" presId="urn:microsoft.com/office/officeart/2018/5/layout/IconLeafLabelList"/>
    <dgm:cxn modelId="{5450589C-7A74-4AAD-888E-2954F369F02A}" type="presOf" srcId="{7C71E1D2-76F2-4576-929B-EB609124025F}" destId="{EF7B2138-1EAF-445E-A5CF-636A14194A9D}" srcOrd="0" destOrd="0" presId="urn:microsoft.com/office/officeart/2018/5/layout/IconLeafLabelList"/>
    <dgm:cxn modelId="{27043F32-4739-48B7-9BAB-E7125F28ECA8}" srcId="{D9EEA4B3-61B9-4D7F-B9CF-968ECDE760D8}" destId="{7C71E1D2-76F2-4576-929B-EB609124025F}" srcOrd="0" destOrd="0" parTransId="{8819AFD4-2039-4AE6-9B77-1D78C4822E4E}" sibTransId="{9510443B-0071-4D53-9B67-5C58CEE2CC8C}"/>
    <dgm:cxn modelId="{A2676E05-1C33-4F15-AB18-AA9893B633FC}" srcId="{D9EEA4B3-61B9-4D7F-B9CF-968ECDE760D8}" destId="{90BAFC29-B1C0-4E67-B689-F0B5F0F31DD1}" srcOrd="1" destOrd="0" parTransId="{D079943A-DBF8-4EA1-8CCB-4B1D361CB620}" sibTransId="{F1F7D596-89F7-45B5-88C1-F0D3B8345F91}"/>
    <dgm:cxn modelId="{3AC220A2-823D-4033-8A2F-88A8700F137D}" type="presOf" srcId="{90BAFC29-B1C0-4E67-B689-F0B5F0F31DD1}" destId="{D99A4EF1-E8BF-4276-A6F9-DDCD5B00E45E}" srcOrd="0" destOrd="0" presId="urn:microsoft.com/office/officeart/2018/5/layout/IconLeafLabelList"/>
    <dgm:cxn modelId="{98A45F58-0A24-41D1-A9B4-3F9CEF970E44}" type="presOf" srcId="{D9EEA4B3-61B9-4D7F-B9CF-968ECDE760D8}" destId="{00C5C205-FFF9-432E-896A-098AAE8AE898}" srcOrd="0" destOrd="0" presId="urn:microsoft.com/office/officeart/2018/5/layout/IconLeafLabelList"/>
    <dgm:cxn modelId="{58F0EFDC-D2EE-496C-80F0-BB1E56BB91DF}" srcId="{D9EEA4B3-61B9-4D7F-B9CF-968ECDE760D8}" destId="{B3D42AE2-0EBE-490B-AF85-A237AA035F3D}" srcOrd="2" destOrd="0" parTransId="{1CDD3F9E-C1CF-42D2-9943-EE637F226CAD}" sibTransId="{64AC4F3A-5608-4F5F-A198-BAE361553DEC}"/>
    <dgm:cxn modelId="{C34CF197-17BA-4459-8BC4-2303DE2E8D95}" type="presParOf" srcId="{00C5C205-FFF9-432E-896A-098AAE8AE898}" destId="{806EE48C-E4A7-4F55-AFC6-A6CA9E75BD57}" srcOrd="0" destOrd="0" presId="urn:microsoft.com/office/officeart/2018/5/layout/IconLeafLabelList"/>
    <dgm:cxn modelId="{F6523B06-9669-4C12-A258-AE66463446E0}" type="presParOf" srcId="{806EE48C-E4A7-4F55-AFC6-A6CA9E75BD57}" destId="{414A9A7E-C2F6-4018-A042-2B463B1DD85D}" srcOrd="0" destOrd="0" presId="urn:microsoft.com/office/officeart/2018/5/layout/IconLeafLabelList"/>
    <dgm:cxn modelId="{413670E6-8E48-446E-B936-66344E578666}" type="presParOf" srcId="{806EE48C-E4A7-4F55-AFC6-A6CA9E75BD57}" destId="{F0BAA5E2-641E-41E6-A2E4-4EE15E110840}" srcOrd="1" destOrd="0" presId="urn:microsoft.com/office/officeart/2018/5/layout/IconLeafLabelList"/>
    <dgm:cxn modelId="{E89F9B68-30F5-463D-8C7E-B8A702F1D7F3}" type="presParOf" srcId="{806EE48C-E4A7-4F55-AFC6-A6CA9E75BD57}" destId="{E1F3FBEC-F886-4B91-9EC3-D819597B6CEB}" srcOrd="2" destOrd="0" presId="urn:microsoft.com/office/officeart/2018/5/layout/IconLeafLabelList"/>
    <dgm:cxn modelId="{C8599D93-9677-45EE-A525-D8E2698BA0AF}" type="presParOf" srcId="{806EE48C-E4A7-4F55-AFC6-A6CA9E75BD57}" destId="{EF7B2138-1EAF-445E-A5CF-636A14194A9D}" srcOrd="3" destOrd="0" presId="urn:microsoft.com/office/officeart/2018/5/layout/IconLeafLabelList"/>
    <dgm:cxn modelId="{95CD0193-D58D-48B2-942C-75D14D806B7F}" type="presParOf" srcId="{00C5C205-FFF9-432E-896A-098AAE8AE898}" destId="{F185DBB2-4569-478A-A6EB-8AC97FA892C7}" srcOrd="1" destOrd="0" presId="urn:microsoft.com/office/officeart/2018/5/layout/IconLeafLabelList"/>
    <dgm:cxn modelId="{465AB2BF-C0AE-4BE1-968D-95B22B11E970}" type="presParOf" srcId="{00C5C205-FFF9-432E-896A-098AAE8AE898}" destId="{CD236370-5DE5-41E4-8CE4-E9D33E3F8E20}" srcOrd="2" destOrd="0" presId="urn:microsoft.com/office/officeart/2018/5/layout/IconLeafLabelList"/>
    <dgm:cxn modelId="{2901DF25-189A-4900-8817-15E3E4456A3B}" type="presParOf" srcId="{CD236370-5DE5-41E4-8CE4-E9D33E3F8E20}" destId="{F8114A9F-5ABF-4BD3-8813-6AB6934F2BF5}" srcOrd="0" destOrd="0" presId="urn:microsoft.com/office/officeart/2018/5/layout/IconLeafLabelList"/>
    <dgm:cxn modelId="{50CBED64-1BD4-4F36-B224-6808DBE3CC65}" type="presParOf" srcId="{CD236370-5DE5-41E4-8CE4-E9D33E3F8E20}" destId="{90EB8DBD-7163-423E-8BED-5C0540838EAE}" srcOrd="1" destOrd="0" presId="urn:microsoft.com/office/officeart/2018/5/layout/IconLeafLabelList"/>
    <dgm:cxn modelId="{53E84FD7-19BB-4DE7-833F-77398350CF15}" type="presParOf" srcId="{CD236370-5DE5-41E4-8CE4-E9D33E3F8E20}" destId="{4CDC7913-C9B1-407D-ACBF-7C86FD9EBB1B}" srcOrd="2" destOrd="0" presId="urn:microsoft.com/office/officeart/2018/5/layout/IconLeafLabelList"/>
    <dgm:cxn modelId="{EAE42A82-2D04-4A5E-92BB-DE4C96CAC2C7}" type="presParOf" srcId="{CD236370-5DE5-41E4-8CE4-E9D33E3F8E20}" destId="{D99A4EF1-E8BF-4276-A6F9-DDCD5B00E45E}" srcOrd="3" destOrd="0" presId="urn:microsoft.com/office/officeart/2018/5/layout/IconLeafLabelList"/>
    <dgm:cxn modelId="{A5FC87A5-52AD-40B1-8D4A-7E330C6973C5}" type="presParOf" srcId="{00C5C205-FFF9-432E-896A-098AAE8AE898}" destId="{02896B58-8D1C-4379-AC63-90BD966573F8}" srcOrd="3" destOrd="0" presId="urn:microsoft.com/office/officeart/2018/5/layout/IconLeafLabelList"/>
    <dgm:cxn modelId="{8547747F-756E-4CB2-A92F-1D3C3AD73385}" type="presParOf" srcId="{00C5C205-FFF9-432E-896A-098AAE8AE898}" destId="{8B65D0EE-1027-4AAA-8D39-D97710C8FFCF}" srcOrd="4" destOrd="0" presId="urn:microsoft.com/office/officeart/2018/5/layout/IconLeafLabelList"/>
    <dgm:cxn modelId="{7D2F4F3B-CF02-4DA7-B0E7-CABFC2FCA41A}" type="presParOf" srcId="{8B65D0EE-1027-4AAA-8D39-D97710C8FFCF}" destId="{8058BAE5-9E79-432A-94B1-CC14D6ADFE1B}" srcOrd="0" destOrd="0" presId="urn:microsoft.com/office/officeart/2018/5/layout/IconLeafLabelList"/>
    <dgm:cxn modelId="{669FF79C-6D4E-449E-B2BE-8509948323AE}" type="presParOf" srcId="{8B65D0EE-1027-4AAA-8D39-D97710C8FFCF}" destId="{7052FBE5-A323-483C-8E5D-A72EAD2306C1}" srcOrd="1" destOrd="0" presId="urn:microsoft.com/office/officeart/2018/5/layout/IconLeafLabelList"/>
    <dgm:cxn modelId="{BF35968E-3283-4765-B567-068763F8A880}" type="presParOf" srcId="{8B65D0EE-1027-4AAA-8D39-D97710C8FFCF}" destId="{6C6B8B3A-38BD-4103-91C1-CC2FCFABE664}" srcOrd="2" destOrd="0" presId="urn:microsoft.com/office/officeart/2018/5/layout/IconLeafLabelList"/>
    <dgm:cxn modelId="{16A9FA9B-E57F-4934-A2D6-4BA67F24167F}" type="presParOf" srcId="{8B65D0EE-1027-4AAA-8D39-D97710C8FFCF}" destId="{38FFE0DA-DF82-4B37-BDF2-BF99DB94D01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4DE12-DC95-485F-94CA-963FECD03A98}">
      <dsp:nvSpPr>
        <dsp:cNvPr id="0" name=""/>
        <dsp:cNvSpPr/>
      </dsp:nvSpPr>
      <dsp:spPr>
        <a:xfrm>
          <a:off x="0" y="3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93D49-CF4C-4E3F-84DD-E837B259A99F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D3B62-7726-4D99-8EC5-886BB856FFA7}">
      <dsp:nvSpPr>
        <dsp:cNvPr id="0" name=""/>
        <dsp:cNvSpPr/>
      </dsp:nvSpPr>
      <dsp:spPr>
        <a:xfrm>
          <a:off x="1429899" y="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Evidence based approach </a:t>
          </a:r>
          <a:endParaRPr lang="en-US" sz="2200" kern="1200" dirty="0"/>
        </a:p>
      </dsp:txBody>
      <dsp:txXfrm>
        <a:off x="1429899" y="3"/>
        <a:ext cx="3455303" cy="1238008"/>
      </dsp:txXfrm>
    </dsp:sp>
    <dsp:sp modelId="{84DFBAF0-A5B4-4741-87C1-20BB785C5D97}">
      <dsp:nvSpPr>
        <dsp:cNvPr id="0" name=""/>
        <dsp:cNvSpPr/>
      </dsp:nvSpPr>
      <dsp:spPr>
        <a:xfrm>
          <a:off x="0" y="1547514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29EF2-A6D2-46CD-9D75-BFF27F4FCFB9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28E06-745E-4974-84CA-FC0E813BFFFC}">
      <dsp:nvSpPr>
        <dsp:cNvPr id="0" name=""/>
        <dsp:cNvSpPr/>
      </dsp:nvSpPr>
      <dsp:spPr>
        <a:xfrm>
          <a:off x="1429899" y="154751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Population based/</a:t>
          </a:r>
          <a:br>
            <a:rPr lang="en-US" sz="2200" kern="1200"/>
          </a:br>
          <a:r>
            <a:rPr lang="en-US" sz="2200" kern="1200"/>
            <a:t>Public health approach </a:t>
          </a:r>
          <a:endParaRPr lang="en-US" sz="2200" kern="1200" dirty="0"/>
        </a:p>
      </dsp:txBody>
      <dsp:txXfrm>
        <a:off x="1429899" y="1547514"/>
        <a:ext cx="3455303" cy="1238008"/>
      </dsp:txXfrm>
    </dsp:sp>
    <dsp:sp modelId="{4D871AB9-BD07-4382-9EC6-3E68195B66D4}">
      <dsp:nvSpPr>
        <dsp:cNvPr id="0" name=""/>
        <dsp:cNvSpPr/>
      </dsp:nvSpPr>
      <dsp:spPr>
        <a:xfrm>
          <a:off x="0" y="3095025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B4E06-E163-4132-9646-B26AE7DE43F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22EA1-8C1F-4AEB-81A9-5AA8CB631030}">
      <dsp:nvSpPr>
        <dsp:cNvPr id="0" name=""/>
        <dsp:cNvSpPr/>
      </dsp:nvSpPr>
      <dsp:spPr>
        <a:xfrm>
          <a:off x="1429899" y="3095025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Health system approach</a:t>
          </a:r>
        </a:p>
      </dsp:txBody>
      <dsp:txXfrm>
        <a:off x="1429899" y="3095025"/>
        <a:ext cx="3455303" cy="1238008"/>
      </dsp:txXfrm>
    </dsp:sp>
    <dsp:sp modelId="{91F8249E-0A53-4454-92AD-0354386D3E0E}">
      <dsp:nvSpPr>
        <dsp:cNvPr id="0" name=""/>
        <dsp:cNvSpPr/>
      </dsp:nvSpPr>
      <dsp:spPr>
        <a:xfrm>
          <a:off x="0" y="4642535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7F9FB-0BB8-4C97-B58B-A339A6292061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4887E-25EA-4C33-B317-D38C8DF1A85C}">
      <dsp:nvSpPr>
        <dsp:cNvPr id="0" name=""/>
        <dsp:cNvSpPr/>
      </dsp:nvSpPr>
      <dsp:spPr>
        <a:xfrm>
          <a:off x="1429899" y="4642535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Strengthening </a:t>
          </a:r>
          <a:br>
            <a:rPr lang="en-US" sz="2200" kern="1200"/>
          </a:br>
          <a:r>
            <a:rPr lang="en-US" sz="2200" kern="1200"/>
            <a:t>monitoring and evaluation </a:t>
          </a:r>
        </a:p>
      </dsp:txBody>
      <dsp:txXfrm>
        <a:off x="1429899" y="4642535"/>
        <a:ext cx="3455303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8E29B-6568-4602-B8AA-E19D993E5C89}">
      <dsp:nvSpPr>
        <dsp:cNvPr id="0" name=""/>
        <dsp:cNvSpPr/>
      </dsp:nvSpPr>
      <dsp:spPr>
        <a:xfrm>
          <a:off x="-399492" y="10460"/>
          <a:ext cx="4701779" cy="116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0E4451-BD64-4BAB-BE76-36C5E9152F33}">
      <dsp:nvSpPr>
        <dsp:cNvPr id="0" name=""/>
        <dsp:cNvSpPr/>
      </dsp:nvSpPr>
      <dsp:spPr>
        <a:xfrm>
          <a:off x="-45968" y="273412"/>
          <a:ext cx="642771" cy="642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A1D23-E6D3-49BB-A8FB-485A838B7F85}">
      <dsp:nvSpPr>
        <dsp:cNvPr id="0" name=""/>
        <dsp:cNvSpPr/>
      </dsp:nvSpPr>
      <dsp:spPr>
        <a:xfrm>
          <a:off x="671646" y="28177"/>
          <a:ext cx="3437842" cy="11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5" tIns="123685" rIns="123685" bIns="12368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Financing and sustainability aspect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(Following recurrent cost)</a:t>
          </a:r>
        </a:p>
      </dsp:txBody>
      <dsp:txXfrm>
        <a:off x="671646" y="28177"/>
        <a:ext cx="3437842" cy="1168674"/>
      </dsp:txXfrm>
    </dsp:sp>
    <dsp:sp modelId="{8B229EFC-19B0-4B1A-803C-006E69A28376}">
      <dsp:nvSpPr>
        <dsp:cNvPr id="0" name=""/>
        <dsp:cNvSpPr/>
      </dsp:nvSpPr>
      <dsp:spPr>
        <a:xfrm>
          <a:off x="-399492" y="1471303"/>
          <a:ext cx="4701779" cy="116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71A49-BF39-46B9-8860-32844E4483B3}">
      <dsp:nvSpPr>
        <dsp:cNvPr id="0" name=""/>
        <dsp:cNvSpPr/>
      </dsp:nvSpPr>
      <dsp:spPr>
        <a:xfrm>
          <a:off x="-45968" y="1734255"/>
          <a:ext cx="642771" cy="642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11C0D-FF5D-41E5-A47A-2750BF20A112}">
      <dsp:nvSpPr>
        <dsp:cNvPr id="0" name=""/>
        <dsp:cNvSpPr/>
      </dsp:nvSpPr>
      <dsp:spPr>
        <a:xfrm>
          <a:off x="706533" y="1471303"/>
          <a:ext cx="2603386" cy="11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5" tIns="123685" rIns="123685" bIns="12368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Coordinate and harmonize with other priorities</a:t>
          </a:r>
        </a:p>
      </dsp:txBody>
      <dsp:txXfrm>
        <a:off x="706533" y="1471303"/>
        <a:ext cx="2603386" cy="1168674"/>
      </dsp:txXfrm>
    </dsp:sp>
    <dsp:sp modelId="{82B16C2A-4440-47D3-92AA-AE052EC32BE8}">
      <dsp:nvSpPr>
        <dsp:cNvPr id="0" name=""/>
        <dsp:cNvSpPr/>
      </dsp:nvSpPr>
      <dsp:spPr>
        <a:xfrm>
          <a:off x="3066126" y="1471303"/>
          <a:ext cx="1233518" cy="11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5" tIns="123685" rIns="123685" bIns="123685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066126" y="1471303"/>
        <a:ext cx="1233518" cy="1168674"/>
      </dsp:txXfrm>
    </dsp:sp>
    <dsp:sp modelId="{179BC84E-68D6-48EC-874B-F3571F37889A}">
      <dsp:nvSpPr>
        <dsp:cNvPr id="0" name=""/>
        <dsp:cNvSpPr/>
      </dsp:nvSpPr>
      <dsp:spPr>
        <a:xfrm>
          <a:off x="-399492" y="2938258"/>
          <a:ext cx="4701779" cy="116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A7FE9B-9032-4820-8B21-E3511503F340}">
      <dsp:nvSpPr>
        <dsp:cNvPr id="0" name=""/>
        <dsp:cNvSpPr/>
      </dsp:nvSpPr>
      <dsp:spPr>
        <a:xfrm>
          <a:off x="-45968" y="3195098"/>
          <a:ext cx="642771" cy="642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0A7E9-F507-4D00-BD6A-050587F65F2F}">
      <dsp:nvSpPr>
        <dsp:cNvPr id="0" name=""/>
        <dsp:cNvSpPr/>
      </dsp:nvSpPr>
      <dsp:spPr>
        <a:xfrm>
          <a:off x="148700" y="2938258"/>
          <a:ext cx="4952571" cy="11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5" tIns="123685" rIns="123685" bIns="123685" numCol="1" spcCol="1270" anchor="ctr" anchorCtr="0">
          <a:noAutofit/>
        </a:bodyPr>
        <a:lstStyle/>
        <a:p>
          <a:pPr marL="53340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Coordinate and harmonize with </a:t>
          </a:r>
        </a:p>
        <a:p>
          <a:pPr marL="53340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other priorities</a:t>
          </a:r>
        </a:p>
      </dsp:txBody>
      <dsp:txXfrm>
        <a:off x="148700" y="2938258"/>
        <a:ext cx="4952571" cy="1168674"/>
      </dsp:txXfrm>
    </dsp:sp>
    <dsp:sp modelId="{4E58164D-1ADA-415E-9EDA-12457A9CD4B2}">
      <dsp:nvSpPr>
        <dsp:cNvPr id="0" name=""/>
        <dsp:cNvSpPr/>
      </dsp:nvSpPr>
      <dsp:spPr>
        <a:xfrm>
          <a:off x="-399492" y="4392990"/>
          <a:ext cx="4701779" cy="116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4F25B-A268-4741-828B-1E3E9FAD121F}">
      <dsp:nvSpPr>
        <dsp:cNvPr id="0" name=""/>
        <dsp:cNvSpPr/>
      </dsp:nvSpPr>
      <dsp:spPr>
        <a:xfrm>
          <a:off x="-45968" y="4655941"/>
          <a:ext cx="642771" cy="64277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CEBCD-9C30-49EC-B158-2F87C5B9040B}">
      <dsp:nvSpPr>
        <dsp:cNvPr id="0" name=""/>
        <dsp:cNvSpPr/>
      </dsp:nvSpPr>
      <dsp:spPr>
        <a:xfrm>
          <a:off x="727780" y="4392990"/>
          <a:ext cx="3794410" cy="11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85" tIns="123685" rIns="123685" bIns="123685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Place surgery into existing program</a:t>
          </a:r>
        </a:p>
      </dsp:txBody>
      <dsp:txXfrm>
        <a:off x="727780" y="4392990"/>
        <a:ext cx="3794410" cy="1168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9A7E-C2F6-4018-A042-2B463B1DD85D}">
      <dsp:nvSpPr>
        <dsp:cNvPr id="0" name=""/>
        <dsp:cNvSpPr/>
      </dsp:nvSpPr>
      <dsp:spPr>
        <a:xfrm>
          <a:off x="530099" y="757987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AA5E2-641E-41E6-A2E4-4EE15E110840}">
      <dsp:nvSpPr>
        <dsp:cNvPr id="0" name=""/>
        <dsp:cNvSpPr/>
      </dsp:nvSpPr>
      <dsp:spPr>
        <a:xfrm>
          <a:off x="829912" y="1057799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B2138-1EAF-445E-A5CF-636A14194A9D}">
      <dsp:nvSpPr>
        <dsp:cNvPr id="0" name=""/>
        <dsp:cNvSpPr/>
      </dsp:nvSpPr>
      <dsp:spPr>
        <a:xfrm>
          <a:off x="80381" y="2602987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Innovation and technology</a:t>
          </a:r>
        </a:p>
      </dsp:txBody>
      <dsp:txXfrm>
        <a:off x="80381" y="2602987"/>
        <a:ext cx="2306250" cy="720000"/>
      </dsp:txXfrm>
    </dsp:sp>
    <dsp:sp modelId="{F8114A9F-5ABF-4BD3-8813-6AB6934F2BF5}">
      <dsp:nvSpPr>
        <dsp:cNvPr id="0" name=""/>
        <dsp:cNvSpPr/>
      </dsp:nvSpPr>
      <dsp:spPr>
        <a:xfrm>
          <a:off x="3239943" y="757987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B8DBD-7163-423E-8BED-5C0540838EAE}">
      <dsp:nvSpPr>
        <dsp:cNvPr id="0" name=""/>
        <dsp:cNvSpPr/>
      </dsp:nvSpPr>
      <dsp:spPr>
        <a:xfrm>
          <a:off x="3539756" y="1057799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A4EF1-E8BF-4276-A6F9-DDCD5B00E45E}">
      <dsp:nvSpPr>
        <dsp:cNvPr id="0" name=""/>
        <dsp:cNvSpPr/>
      </dsp:nvSpPr>
      <dsp:spPr>
        <a:xfrm>
          <a:off x="2790224" y="2602987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Private and Public Partnership</a:t>
          </a:r>
        </a:p>
      </dsp:txBody>
      <dsp:txXfrm>
        <a:off x="2790224" y="2602987"/>
        <a:ext cx="2306250" cy="720000"/>
      </dsp:txXfrm>
    </dsp:sp>
    <dsp:sp modelId="{8058BAE5-9E79-432A-94B1-CC14D6ADFE1B}">
      <dsp:nvSpPr>
        <dsp:cNvPr id="0" name=""/>
        <dsp:cNvSpPr/>
      </dsp:nvSpPr>
      <dsp:spPr>
        <a:xfrm>
          <a:off x="5949787" y="757987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2FBE5-A323-483C-8E5D-A72EAD2306C1}">
      <dsp:nvSpPr>
        <dsp:cNvPr id="0" name=""/>
        <dsp:cNvSpPr/>
      </dsp:nvSpPr>
      <dsp:spPr>
        <a:xfrm>
          <a:off x="6249600" y="1057799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FE0DA-DF82-4B37-BDF2-BF99DB94D011}">
      <dsp:nvSpPr>
        <dsp:cNvPr id="0" name=""/>
        <dsp:cNvSpPr/>
      </dsp:nvSpPr>
      <dsp:spPr>
        <a:xfrm>
          <a:off x="5500068" y="2602987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Impact investment and social venture model</a:t>
          </a:r>
        </a:p>
      </dsp:txBody>
      <dsp:txXfrm>
        <a:off x="5500068" y="2602987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9D2A7-818E-415D-A5FF-D16B20E13843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40A2-E965-457A-AF8B-546EC0A239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8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FFFF"/>
                </a:solidFill>
              </a:rPr>
              <a:t>Korea and NOSAP Partnership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340A2-E965-457A-AF8B-546EC0A239B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46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23" indent="-229223" defTabSz="916890">
              <a:defRPr/>
            </a:pPr>
            <a:r>
              <a:rPr lang="ko-KR" altLang="en-US" baseline="0" dirty="0" err="1">
                <a:solidFill>
                  <a:schemeClr val="tx1"/>
                </a:solidFill>
              </a:rPr>
              <a:t>건강권</a:t>
            </a:r>
            <a:r>
              <a:rPr lang="en-US" altLang="ko-KR" baseline="0" dirty="0">
                <a:solidFill>
                  <a:schemeClr val="tx1"/>
                </a:solidFill>
              </a:rPr>
              <a:t>, </a:t>
            </a:r>
            <a:r>
              <a:rPr lang="ko-KR" altLang="en-US" baseline="0" dirty="0">
                <a:solidFill>
                  <a:schemeClr val="tx1"/>
                </a:solidFill>
              </a:rPr>
              <a:t>건강형평성</a:t>
            </a:r>
            <a:r>
              <a:rPr lang="en-US" altLang="ko-KR" baseline="0" dirty="0">
                <a:solidFill>
                  <a:schemeClr val="tx1"/>
                </a:solidFill>
              </a:rPr>
              <a:t>, </a:t>
            </a:r>
            <a:r>
              <a:rPr lang="ko-KR" altLang="en-US" baseline="0" dirty="0">
                <a:solidFill>
                  <a:schemeClr val="tx1"/>
                </a:solidFill>
              </a:rPr>
              <a:t>보편적 건강보장 이라는 명제와</a:t>
            </a:r>
            <a:endParaRPr lang="en-US" altLang="ko-KR" baseline="0" dirty="0">
              <a:solidFill>
                <a:schemeClr val="tx1"/>
              </a:solidFill>
            </a:endParaRPr>
          </a:p>
          <a:p>
            <a:pPr marL="229223" indent="-229223" defTabSz="916890">
              <a:defRPr/>
            </a:pPr>
            <a:r>
              <a:rPr lang="en-US" altLang="ko-KR" baseline="0" dirty="0">
                <a:solidFill>
                  <a:schemeClr val="tx1"/>
                </a:solidFill>
              </a:rPr>
              <a:t>SDG </a:t>
            </a:r>
            <a:r>
              <a:rPr lang="ko-KR" altLang="en-US" baseline="0" dirty="0">
                <a:solidFill>
                  <a:schemeClr val="tx1"/>
                </a:solidFill>
              </a:rPr>
              <a:t>목표와의 연계성</a:t>
            </a:r>
            <a:r>
              <a:rPr lang="en-US" altLang="ko-KR" baseline="0" dirty="0">
                <a:solidFill>
                  <a:schemeClr val="tx1"/>
                </a:solidFill>
              </a:rPr>
              <a:t>, </a:t>
            </a:r>
            <a:r>
              <a:rPr lang="ko-KR" altLang="en-US" baseline="0" dirty="0">
                <a:solidFill>
                  <a:schemeClr val="tx1"/>
                </a:solidFill>
              </a:rPr>
              <a:t>다양한 보건이슈들 중에서 우리가 할 수 있고</a:t>
            </a:r>
            <a:r>
              <a:rPr lang="en-US" altLang="ko-KR" baseline="0" dirty="0">
                <a:solidFill>
                  <a:schemeClr val="tx1"/>
                </a:solidFill>
              </a:rPr>
              <a:t>, </a:t>
            </a:r>
            <a:r>
              <a:rPr lang="ko-KR" altLang="en-US" baseline="0" dirty="0">
                <a:solidFill>
                  <a:schemeClr val="tx1"/>
                </a:solidFill>
              </a:rPr>
              <a:t>또 잘 할 수 있는 것에 선택과 집중</a:t>
            </a:r>
            <a:r>
              <a:rPr lang="en-US" altLang="ko-KR" baseline="0" dirty="0">
                <a:solidFill>
                  <a:schemeClr val="tx1"/>
                </a:solidFill>
              </a:rPr>
              <a:t> </a:t>
            </a:r>
            <a:r>
              <a:rPr lang="ko-KR" altLang="en-US" baseline="0" dirty="0">
                <a:solidFill>
                  <a:schemeClr val="tx1"/>
                </a:solidFill>
              </a:rPr>
              <a:t>하기로 했습니다</a:t>
            </a:r>
            <a:r>
              <a:rPr lang="en-US" altLang="ko-KR" baseline="0" dirty="0">
                <a:solidFill>
                  <a:schemeClr val="tx1"/>
                </a:solidFill>
              </a:rPr>
              <a:t>.</a:t>
            </a:r>
          </a:p>
          <a:p>
            <a:pPr marL="229223" indent="-229223" defTabSz="916890">
              <a:defRPr/>
            </a:pPr>
            <a:endParaRPr lang="en-US" altLang="ko-KR" baseline="0" dirty="0">
              <a:solidFill>
                <a:schemeClr val="tx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22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약어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2158-5FF8-7D4A-8414-5AB05A2B5EF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71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EFC99-EC88-7143-B504-A0907015A5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9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340A2-E965-457A-AF8B-546EC0A239B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47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04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6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84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4254-03D7-2A4F-99F0-E576175710FD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3658-D798-4F41-BA02-1CDB96718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827076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6" name="Picture 1" descr="C:\Users\mls2219\AppData\Local\Microsoft\Windows\Temporary Internet Files\Content.Outlook\O05950H1\GEHIP - new 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64300" y="5673576"/>
            <a:ext cx="2679700" cy="118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53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3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9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6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10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0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9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6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09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763E-4FBB-4F8B-8E89-73C1AE5F558F}" type="datetimeFigureOut">
              <a:rPr lang="ko-KR" altLang="en-US" smtClean="0"/>
              <a:t>3/28/19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AF3E-470C-47DE-B521-B7F3E84D1B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2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6543" y="450221"/>
            <a:ext cx="8454557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D4A28D9-735C-4FFC-8A3B-04A18231E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7508874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dirty="0">
                <a:solidFill>
                  <a:srgbClr val="FFFFFF"/>
                </a:solidFill>
              </a:rPr>
              <a:t>Korea and </a:t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en-US" altLang="ko-KR" dirty="0">
                <a:solidFill>
                  <a:srgbClr val="FFFFFF"/>
                </a:solidFill>
              </a:rPr>
              <a:t>NOSAP Partnership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2900" y="4521269"/>
            <a:ext cx="5024434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107B3CA1-3F4C-49EC-94F9-70787C4C5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5" y="4843002"/>
            <a:ext cx="4557709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2000" dirty="0" err="1">
                <a:solidFill>
                  <a:srgbClr val="1B1B1B"/>
                </a:solidFill>
              </a:rPr>
              <a:t>Hoon</a:t>
            </a:r>
            <a:r>
              <a:rPr lang="en-US" altLang="ko-KR" sz="2000" dirty="0">
                <a:solidFill>
                  <a:srgbClr val="1B1B1B"/>
                </a:solidFill>
              </a:rPr>
              <a:t> Sang Lee, MD, MPH</a:t>
            </a:r>
          </a:p>
          <a:p>
            <a:pPr algn="l"/>
            <a:r>
              <a:rPr lang="en-US" altLang="ko-KR" sz="2000" dirty="0">
                <a:solidFill>
                  <a:srgbClr val="1B1B1B"/>
                </a:solidFill>
              </a:rPr>
              <a:t>Yonsei University School of Public Health</a:t>
            </a:r>
          </a:p>
          <a:p>
            <a:pPr algn="l"/>
            <a:r>
              <a:rPr lang="en-US" altLang="ko-KR" sz="2000" dirty="0">
                <a:solidFill>
                  <a:srgbClr val="1B1B1B"/>
                </a:solidFill>
              </a:rPr>
              <a:t>KOICA (Korea Int’l Cooperation Agency)</a:t>
            </a:r>
            <a:endParaRPr lang="ko-KR" altLang="en-US" sz="2000" dirty="0">
              <a:solidFill>
                <a:srgbClr val="1B1B1B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110609AF-D68A-4C91-932E-93949E648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08634" y="4782237"/>
            <a:ext cx="1364575" cy="13645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4508" y="4521270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1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323833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Ghana Essential Health Interventions Program (GEHIP) Impact Evaluation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12647" y="1827075"/>
            <a:ext cx="7954578" cy="4911349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4364196" y="1323833"/>
            <a:ext cx="4627404" cy="2035894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1524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HMIS data suggest a significant decline in facility-based maternal mortality during the intervention period that was more pronounced in communities with </a:t>
            </a:r>
            <a:r>
              <a:rPr lang="en-US" b="1" i="1" dirty="0"/>
              <a:t>“Sustainable Emergency Referral Care” (SERC)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924" y="5930826"/>
            <a:ext cx="349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Note:  </a:t>
            </a:r>
            <a:r>
              <a:rPr lang="en-US" sz="1100" i="1" dirty="0"/>
              <a:t>Results are from </a:t>
            </a:r>
            <a:r>
              <a:rPr lang="en-US" sz="1100" i="1" dirty="0" err="1"/>
              <a:t>poisson</a:t>
            </a:r>
            <a:r>
              <a:rPr lang="en-US" sz="1100" i="1" dirty="0"/>
              <a:t> GEE model of MMR from monthly birth and death tallies by facility. Repeated measures are treated using exchangeable correlation structure and robust standard errors.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445017" y="3717637"/>
          <a:ext cx="4537345" cy="1905000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1126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0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IRR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Wald</a:t>
                      </a: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Pr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/>
                        </a:rPr>
                        <a:t>(&gt;|W|)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SERC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2.21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0.186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18.14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&lt;0.001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***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period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0.86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0.261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0.552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w Cen M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SERC:period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0.508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4.11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0.043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/>
                        </a:rPr>
                        <a:t>*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9" descr="DSC00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3" t="-140" r="12375" b="140"/>
          <a:stretch>
            <a:fillRect/>
          </a:stretch>
        </p:blipFill>
        <p:spPr>
          <a:xfrm>
            <a:off x="914400" y="1783838"/>
            <a:ext cx="2819400" cy="3626362"/>
          </a:xfrm>
          <a:prstGeom prst="rect">
            <a:avLst/>
          </a:prstGeom>
          <a:ln w="1587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42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F15B6-CB76-4E29-9E11-0292A3EE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7F4EBF2-676C-4B1F-A7FD-A890EAF5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3318" name="Picture 6" descr="ì´ë¯¸ì§: ì¬ë 1ëª">
            <a:extLst>
              <a:ext uri="{FF2B5EF4-FFF2-40B4-BE49-F238E27FC236}">
                <a16:creationId xmlns:a16="http://schemas.microsoft.com/office/drawing/2014/main" xmlns="" id="{C62F866C-7AB3-4A49-A63C-CC190D1D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9" y="3554865"/>
            <a:ext cx="4310744" cy="3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ì¬ì§ ì¤ëªì´ ììµëë¤.">
            <a:extLst>
              <a:ext uri="{FF2B5EF4-FFF2-40B4-BE49-F238E27FC236}">
                <a16:creationId xmlns:a16="http://schemas.microsoft.com/office/drawing/2014/main" xmlns="" id="{5ECB6638-0207-4B6D-8EFA-160FEDB4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4" y="123370"/>
            <a:ext cx="4310743" cy="3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scontent-jnb1-1.xx.fbcdn.net/v/t1.0-0/p206x206/52605700_10157114532166528_1128063591107264512_n.jpg?_nc_cat=100&amp;_nc_ht=scontent-jnb1-1.xx&amp;oh=caa938bd69fa3d5675c351fb0ffb75d2&amp;oe=5D09E2F4">
            <a:extLst>
              <a:ext uri="{FF2B5EF4-FFF2-40B4-BE49-F238E27FC236}">
                <a16:creationId xmlns:a16="http://schemas.microsoft.com/office/drawing/2014/main" xmlns="" id="{6331EFC5-B4D4-44BC-BDC2-C3286B3AA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328" name="Picture 16" descr="ì´ë¯¸ì§: ì¬ë 1ëª ì´ì, ì¤ì¸">
            <a:extLst>
              <a:ext uri="{FF2B5EF4-FFF2-40B4-BE49-F238E27FC236}">
                <a16:creationId xmlns:a16="http://schemas.microsoft.com/office/drawing/2014/main" xmlns="" id="{67D4D130-6628-4DED-B413-BC0102D3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1037"/>
            <a:ext cx="431074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9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C2AC88E-FF89-4D7A-A0AF-EC2A3C71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Evluation of SERC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F1D604C-A1CD-4068-BACF-C07CBEAAE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931" t="15584" r="10015" b="12644"/>
          <a:stretch/>
        </p:blipFill>
        <p:spPr bwMode="auto">
          <a:xfrm>
            <a:off x="283551" y="2310834"/>
            <a:ext cx="8432800" cy="4395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18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37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b="1" dirty="0"/>
              <a:t>Fistula Support through UNFPA</a:t>
            </a:r>
            <a:endParaRPr lang="ko-KR" altLang="en-US" sz="2800" b="1" dirty="0"/>
          </a:p>
        </p:txBody>
      </p:sp>
      <p:grpSp>
        <p:nvGrpSpPr>
          <p:cNvPr id="3" name="그룹 28"/>
          <p:cNvGrpSpPr>
            <a:grpSpLocks/>
          </p:cNvGrpSpPr>
          <p:nvPr/>
        </p:nvGrpSpPr>
        <p:grpSpPr bwMode="auto">
          <a:xfrm>
            <a:off x="323528" y="1916832"/>
            <a:ext cx="5112568" cy="1806574"/>
            <a:chOff x="785786" y="1928802"/>
            <a:chExt cx="7500990" cy="142876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785786" y="1928802"/>
              <a:ext cx="7500990" cy="1428760"/>
              <a:chOff x="750" y="1816"/>
              <a:chExt cx="4766" cy="2171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849" y="1816"/>
                <a:ext cx="4492" cy="1940"/>
                <a:chOff x="564" y="1628"/>
                <a:chExt cx="3580" cy="990"/>
              </a:xfrm>
            </p:grpSpPr>
            <p:sp>
              <p:nvSpPr>
                <p:cNvPr id="25" name="AutoShape 4"/>
                <p:cNvSpPr>
                  <a:spLocks noChangeArrowheads="1"/>
                </p:cNvSpPr>
                <p:nvPr/>
              </p:nvSpPr>
              <p:spPr bwMode="auto">
                <a:xfrm>
                  <a:off x="564" y="1628"/>
                  <a:ext cx="3580" cy="990"/>
                </a:xfrm>
                <a:prstGeom prst="roundRect">
                  <a:avLst>
                    <a:gd name="adj" fmla="val 5639"/>
                  </a:avLst>
                </a:prstGeom>
                <a:gradFill rotWithShape="1">
                  <a:gsLst>
                    <a:gs pos="0">
                      <a:srgbClr val="F0F0F0">
                        <a:alpha val="71001"/>
                      </a:srgbClr>
                    </a:gs>
                    <a:gs pos="100000">
                      <a:srgbClr val="5F5F5F">
                        <a:alpha val="14000"/>
                      </a:srgbClr>
                    </a:gs>
                  </a:gsLst>
                  <a:lin ang="2700000" scaled="1"/>
                </a:gradFill>
                <a:ln w="19050" algn="ctr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35921" dir="2700000">
                    <a:schemeClr val="bg2">
                      <a:alpha val="50000"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ko-KR" altLang="ko-KR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26" name="Rectangle 5"/>
                <p:cNvSpPr>
                  <a:spLocks noChangeArrowheads="1"/>
                </p:cNvSpPr>
                <p:nvPr/>
              </p:nvSpPr>
              <p:spPr bwMode="auto">
                <a:xfrm>
                  <a:off x="612" y="1656"/>
                  <a:ext cx="3482" cy="93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2700000" scaled="1"/>
                </a:gradFill>
                <a:ln w="9525">
                  <a:solidFill>
                    <a:srgbClr val="808080">
                      <a:alpha val="50195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750" y="3722"/>
                <a:ext cx="4766" cy="265"/>
                <a:chOff x="611" y="3815"/>
                <a:chExt cx="3840" cy="265"/>
              </a:xfrm>
            </p:grpSpPr>
            <p:pic>
              <p:nvPicPr>
                <p:cNvPr id="21" name="Picture 7" descr="01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1" y="3906"/>
                  <a:ext cx="368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611" y="3815"/>
                  <a:ext cx="3840" cy="61"/>
                  <a:chOff x="574" y="3815"/>
                  <a:chExt cx="3919" cy="61"/>
                </a:xfrm>
              </p:grpSpPr>
              <p:sp>
                <p:nvSpPr>
                  <p:cNvPr id="23" name="AutoShape 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4" y="3815"/>
                    <a:ext cx="3919" cy="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601 w 21600"/>
                      <a:gd name="T13" fmla="*/ 2479 h 21600"/>
                      <a:gd name="T14" fmla="*/ 18999 w 21600"/>
                      <a:gd name="T15" fmla="*/ 1912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608" y="21600"/>
                        </a:lnTo>
                        <a:lnTo>
                          <a:pt x="19992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9415F"/>
                      </a:gs>
                      <a:gs pos="50000">
                        <a:srgbClr val="3586C3"/>
                      </a:gs>
                      <a:gs pos="100000">
                        <a:srgbClr val="19415F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Bottom">
                      <a:rot lat="21299984" lon="0" rev="0"/>
                    </a:camera>
                    <a:lightRig rig="legacyFlat3" dir="t"/>
                  </a:scene3d>
                  <a:sp3d extrusionH="354000" prstMaterial="legacyMatte">
                    <a:bevelT w="13500" h="13500" prst="angle"/>
                    <a:bevelB w="13500" h="13500" prst="angle"/>
                    <a:extrusionClr>
                      <a:srgbClr val="19415F"/>
                    </a:extrusionClr>
                  </a:sp3d>
                </p:spPr>
                <p:txBody>
                  <a:bodyPr rot="10800000" wrap="none" anchor="ctr">
                    <a:flatTx/>
                  </a:bodyPr>
                  <a:lstStyle/>
                  <a:p>
                    <a:endParaRPr lang="ko-KR" altLang="ko-KR" b="1"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33" y="3836"/>
                    <a:ext cx="3596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E2536"/>
                    </a:solidFill>
                    <a:round/>
                    <a:headEnd/>
                    <a:tailEnd/>
                  </a:ln>
                  <a:effectLst>
                    <a:outerShdw dist="28398" dir="1593903" algn="ctr" rotWithShape="0">
                      <a:srgbClr val="8BD5F3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/>
                  </a:p>
                </p:txBody>
              </p:sp>
            </p:grpSp>
          </p:grpSp>
        </p:grp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42977" y="1928804"/>
              <a:ext cx="6769637" cy="119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252" tIns="42627" rIns="85252" bIns="42627">
              <a:spAutoFit/>
            </a:bodyPr>
            <a:lstStyle/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Project name: Cote d'Ivoire UNFPA Fistula Project Phase 1</a:t>
              </a:r>
            </a:p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Duration/Amount: :  2010-2015/ 1.7 million USD</a:t>
              </a:r>
            </a:p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ko-KR" altLang="en-US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</a:t>
              </a: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Contents</a:t>
              </a:r>
              <a:r>
                <a:rPr lang="ko-KR" altLang="en-US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</a:t>
              </a: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:  Surgical support for women with fistula, support for social reintegration and readjusting to community</a:t>
              </a:r>
            </a:p>
          </p:txBody>
        </p:sp>
      </p:grpSp>
      <p:grpSp>
        <p:nvGrpSpPr>
          <p:cNvPr id="9" name="그룹 28"/>
          <p:cNvGrpSpPr>
            <a:grpSpLocks/>
          </p:cNvGrpSpPr>
          <p:nvPr/>
        </p:nvGrpSpPr>
        <p:grpSpPr bwMode="auto">
          <a:xfrm>
            <a:off x="323528" y="4797152"/>
            <a:ext cx="5112568" cy="1806574"/>
            <a:chOff x="785786" y="1928802"/>
            <a:chExt cx="7500990" cy="1428760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785786" y="1928802"/>
              <a:ext cx="7500990" cy="1428760"/>
              <a:chOff x="750" y="1816"/>
              <a:chExt cx="4766" cy="2171"/>
            </a:xfrm>
          </p:grpSpPr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849" y="1816"/>
                <a:ext cx="4492" cy="1940"/>
                <a:chOff x="564" y="1628"/>
                <a:chExt cx="3580" cy="990"/>
              </a:xfrm>
            </p:grpSpPr>
            <p:sp>
              <p:nvSpPr>
                <p:cNvPr id="37" name="AutoShape 4"/>
                <p:cNvSpPr>
                  <a:spLocks noChangeArrowheads="1"/>
                </p:cNvSpPr>
                <p:nvPr/>
              </p:nvSpPr>
              <p:spPr bwMode="auto">
                <a:xfrm>
                  <a:off x="564" y="1628"/>
                  <a:ext cx="3580" cy="990"/>
                </a:xfrm>
                <a:prstGeom prst="roundRect">
                  <a:avLst>
                    <a:gd name="adj" fmla="val 5639"/>
                  </a:avLst>
                </a:prstGeom>
                <a:gradFill rotWithShape="1">
                  <a:gsLst>
                    <a:gs pos="0">
                      <a:srgbClr val="F0F0F0">
                        <a:alpha val="71001"/>
                      </a:srgbClr>
                    </a:gs>
                    <a:gs pos="100000">
                      <a:srgbClr val="5F5F5F">
                        <a:alpha val="14000"/>
                      </a:srgbClr>
                    </a:gs>
                  </a:gsLst>
                  <a:lin ang="2700000" scaled="1"/>
                </a:gradFill>
                <a:ln w="19050" algn="ctr">
                  <a:solidFill>
                    <a:srgbClr val="5F5F5F"/>
                  </a:solidFill>
                  <a:round/>
                  <a:headEnd/>
                  <a:tailEnd/>
                </a:ln>
                <a:effectLst>
                  <a:prstShdw prst="shdw17" dist="35921" dir="2700000">
                    <a:schemeClr val="bg2">
                      <a:alpha val="50000"/>
                    </a:schemeClr>
                  </a:prstShdw>
                </a:effectLst>
              </p:spPr>
              <p:txBody>
                <a:bodyPr wrap="none" anchor="ctr"/>
                <a:lstStyle/>
                <a:p>
                  <a:endParaRPr lang="ko-KR" altLang="ko-KR"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auto">
                <a:xfrm>
                  <a:off x="612" y="1656"/>
                  <a:ext cx="3482" cy="93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2700000" scaled="1"/>
                </a:gradFill>
                <a:ln w="9525">
                  <a:solidFill>
                    <a:srgbClr val="808080">
                      <a:alpha val="50195"/>
                    </a:srgbClr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2" name="Group 6"/>
              <p:cNvGrpSpPr>
                <a:grpSpLocks/>
              </p:cNvGrpSpPr>
              <p:nvPr/>
            </p:nvGrpSpPr>
            <p:grpSpPr bwMode="auto">
              <a:xfrm>
                <a:off x="750" y="3722"/>
                <a:ext cx="4766" cy="265"/>
                <a:chOff x="611" y="3815"/>
                <a:chExt cx="3840" cy="265"/>
              </a:xfrm>
            </p:grpSpPr>
            <p:pic>
              <p:nvPicPr>
                <p:cNvPr id="33" name="Picture 7" descr="01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81" y="3906"/>
                  <a:ext cx="3686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" name="Group 8"/>
                <p:cNvGrpSpPr>
                  <a:grpSpLocks/>
                </p:cNvGrpSpPr>
                <p:nvPr/>
              </p:nvGrpSpPr>
              <p:grpSpPr bwMode="auto">
                <a:xfrm>
                  <a:off x="611" y="3815"/>
                  <a:ext cx="3840" cy="61"/>
                  <a:chOff x="574" y="3815"/>
                  <a:chExt cx="3919" cy="61"/>
                </a:xfrm>
              </p:grpSpPr>
              <p:sp>
                <p:nvSpPr>
                  <p:cNvPr id="35" name="AutoShape 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4" y="3815"/>
                    <a:ext cx="3919" cy="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2601 w 21600"/>
                      <a:gd name="T13" fmla="*/ 2479 h 21600"/>
                      <a:gd name="T14" fmla="*/ 18999 w 21600"/>
                      <a:gd name="T15" fmla="*/ 1912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608" y="21600"/>
                        </a:lnTo>
                        <a:lnTo>
                          <a:pt x="19992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19415F"/>
                      </a:gs>
                      <a:gs pos="50000">
                        <a:srgbClr val="3586C3"/>
                      </a:gs>
                      <a:gs pos="100000">
                        <a:srgbClr val="19415F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Bottom">
                      <a:rot lat="21299984" lon="0" rev="0"/>
                    </a:camera>
                    <a:lightRig rig="legacyFlat3" dir="t"/>
                  </a:scene3d>
                  <a:sp3d extrusionH="354000" prstMaterial="legacyMatte">
                    <a:bevelT w="13500" h="13500" prst="angle"/>
                    <a:bevelB w="13500" h="13500" prst="angle"/>
                    <a:extrusionClr>
                      <a:srgbClr val="19415F"/>
                    </a:extrusionClr>
                  </a:sp3d>
                </p:spPr>
                <p:txBody>
                  <a:bodyPr rot="10800000" wrap="none" anchor="ctr">
                    <a:flatTx/>
                  </a:bodyPr>
                  <a:lstStyle/>
                  <a:p>
                    <a:endParaRPr lang="ko-KR" altLang="ko-KR" b="1">
                      <a:latin typeface="HY헤드라인M" pitchFamily="18" charset="-127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3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33" y="3836"/>
                    <a:ext cx="3596" cy="2"/>
                  </a:xfrm>
                  <a:prstGeom prst="line">
                    <a:avLst/>
                  </a:prstGeom>
                  <a:noFill/>
                  <a:ln w="19050">
                    <a:solidFill>
                      <a:srgbClr val="0E2536"/>
                    </a:solidFill>
                    <a:round/>
                    <a:headEnd/>
                    <a:tailEnd/>
                  </a:ln>
                  <a:effectLst>
                    <a:outerShdw dist="28398" dir="1593903" algn="ctr" rotWithShape="0">
                      <a:srgbClr val="8BD5F3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/>
                  </a:p>
                </p:txBody>
              </p:sp>
            </p:grpSp>
          </p:grpSp>
        </p:grp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142977" y="1928804"/>
              <a:ext cx="6769637" cy="119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252" tIns="42627" rIns="85252" bIns="42627">
              <a:spAutoFit/>
            </a:bodyPr>
            <a:lstStyle/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Project name: Cote d'Ivoire UNFPA Fistula Project Phase 2</a:t>
              </a:r>
            </a:p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Duration/Amount:  2016-2018/ 10.2 million USD</a:t>
              </a:r>
              <a:r>
                <a:rPr lang="ko-KR" altLang="en-US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</a:t>
              </a:r>
              <a:endParaRPr lang="en-US" altLang="ko-KR" sz="1200" b="1" dirty="0">
                <a:solidFill>
                  <a:srgbClr val="0000CC"/>
                </a:solidFill>
                <a:latin typeface="+mn-ea"/>
                <a:sym typeface="Wingdings" pitchFamily="2" charset="2"/>
              </a:endParaRPr>
            </a:p>
            <a:p>
              <a:pPr marL="93663" indent="-93663" algn="just" defTabSz="704850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</a:pPr>
              <a:r>
                <a:rPr lang="ko-KR" altLang="en-US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 사업효과 </a:t>
              </a:r>
              <a:r>
                <a:rPr lang="en-US" altLang="ko-KR" sz="1200" b="1" dirty="0">
                  <a:solidFill>
                    <a:srgbClr val="0000CC"/>
                  </a:solidFill>
                  <a:latin typeface="+mn-ea"/>
                  <a:sym typeface="Wingdings" pitchFamily="2" charset="2"/>
                </a:rPr>
                <a:t>:  Prevention of occurrence of female fistula patient, provision of surgical care, scale up of program for social reintegration back to community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Picture 21" descr="http://www.waha-international.org/pampa/v0.1/library/filemanager/v1/files/images/blogethiopia/Fistule%20stig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506" y="1301664"/>
            <a:ext cx="32519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71491"/>
            <a:ext cx="3240360" cy="230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23">
            <a:extLst>
              <a:ext uri="{FF2B5EF4-FFF2-40B4-BE49-F238E27FC236}">
                <a16:creationId xmlns:a16="http://schemas.microsoft.com/office/drawing/2014/main" xmlns="" id="{34C3819B-38B0-4498-8370-32FD28DF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0" y="1412776"/>
            <a:ext cx="952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Fistula</a:t>
            </a:r>
            <a:endParaRPr lang="ko-KR" altLang="en-US" sz="1600" dirty="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2" name="Picture 24" descr="11">
            <a:extLst>
              <a:ext uri="{FF2B5EF4-FFF2-40B4-BE49-F238E27FC236}">
                <a16:creationId xmlns:a16="http://schemas.microsoft.com/office/drawing/2014/main" xmlns="" id="{B387B7C0-E6B3-4391-A535-5CF28F8C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587" y="1665189"/>
            <a:ext cx="13176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71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6FDA963-A0C7-43A3-8FDE-5ED82D5F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28211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Further thoughts on NSOAP</a:t>
            </a:r>
            <a:endParaRPr lang="ko-KR" alt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1" name="내용 개체 틀 3">
            <a:extLst>
              <a:ext uri="{FF2B5EF4-FFF2-40B4-BE49-F238E27FC236}">
                <a16:creationId xmlns:a16="http://schemas.microsoft.com/office/drawing/2014/main" xmlns="" id="{CCC98810-4499-490E-A826-5A42C7D14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18499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98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D3F0AE2-4FAC-4E0C-ABDB-FFA1347C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6058756" cy="1096331"/>
          </a:xfrm>
        </p:spPr>
        <p:txBody>
          <a:bodyPr>
            <a:normAutofit/>
          </a:bodyPr>
          <a:lstStyle/>
          <a:p>
            <a:r>
              <a:rPr lang="en-US" altLang="ko-KR" b="1" dirty="0"/>
              <a:t>New Way Forward</a:t>
            </a:r>
            <a:endParaRPr lang="ko-KR" altLang="en-US" b="1" dirty="0"/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xmlns="" id="{BA3DCCB5-F327-430B-B54C-149AE46DE3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E698E30-7F8C-4C20-9442-96BA5A448A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70" t="1259" r="8572" b="1259"/>
          <a:stretch/>
        </p:blipFill>
        <p:spPr>
          <a:xfrm>
            <a:off x="0" y="108857"/>
            <a:ext cx="9178602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내용 개체 틀 8" descr="16830936_10155052588286528_91542884057288884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429000"/>
          </a:xfrm>
        </p:spPr>
      </p:pic>
      <p:pic>
        <p:nvPicPr>
          <p:cNvPr id="5" name="그림 4" descr="16864767_10155055005701528_88472685295895641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그림 5" descr="16864912_10155055005706528_36481134410983357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10" name="그림 9" descr="16830942_10155052591546528_792130217630990934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425420"/>
          </a:xfrm>
          <a:prstGeom prst="rect">
            <a:avLst/>
          </a:prstGeom>
        </p:spPr>
      </p:pic>
      <p:pic>
        <p:nvPicPr>
          <p:cNvPr id="3074" name="Picture 2" descr="관련 이미지"/>
          <p:cNvPicPr>
            <a:picLocks noChangeAspect="1" noChangeArrowheads="1"/>
          </p:cNvPicPr>
          <p:nvPr/>
        </p:nvPicPr>
        <p:blipFill>
          <a:blip r:embed="rId6" cstate="print"/>
          <a:srcRect t="21333" b="22000"/>
          <a:stretch>
            <a:fillRect/>
          </a:stretch>
        </p:blipFill>
        <p:spPr bwMode="auto">
          <a:xfrm>
            <a:off x="7358082" y="1142984"/>
            <a:ext cx="1214413" cy="688172"/>
          </a:xfrm>
          <a:prstGeom prst="rect">
            <a:avLst/>
          </a:prstGeom>
          <a:noFill/>
        </p:spPr>
      </p:pic>
      <p:pic>
        <p:nvPicPr>
          <p:cNvPr id="3076" name="Picture 4" descr="sonon에 대한 이미지 검색결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928802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27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bcdn-sphotos-g-a.akamaihd.net/hphotos-ak-ash4/6144_10151585792261528_434501428_n.jpg"/>
          <p:cNvPicPr>
            <a:picLocks noChangeAspect="1" noChangeArrowheads="1"/>
          </p:cNvPicPr>
          <p:nvPr/>
        </p:nvPicPr>
        <p:blipFill>
          <a:blip r:embed="rId2" cstate="print">
            <a:lum bright="24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685800" y="5229200"/>
            <a:ext cx="7772400" cy="1362075"/>
          </a:xfrm>
        </p:spPr>
        <p:txBody>
          <a:bodyPr>
            <a:normAutofit/>
          </a:bodyPr>
          <a:lstStyle/>
          <a:p>
            <a:r>
              <a:rPr lang="en-US" altLang="ko-KR" sz="7200" dirty="0">
                <a:solidFill>
                  <a:schemeClr val="bg1"/>
                </a:solidFill>
              </a:rPr>
              <a:t>Thank you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E923573-BBBE-4FAA-8DE1-A4944BBF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KOICA Partnership Map for 20 Years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13B2858-3770-46A8-AC71-87D8BEF2F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7" descr="1995~2014 KOICA PPP map.JPG">
            <a:extLst>
              <a:ext uri="{FF2B5EF4-FFF2-40B4-BE49-F238E27FC236}">
                <a16:creationId xmlns:a16="http://schemas.microsoft.com/office/drawing/2014/main" xmlns="" id="{449E56D0-CC97-4DF1-9A06-D22C9669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B18A646-FFCD-4FE8-98E5-A68FAD8EBEB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435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kumimoji="0"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xmlns="" id="{57640A72-489F-4AC2-86B2-FA2E20C5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0098"/>
          </a:xfrm>
        </p:spPr>
        <p:txBody>
          <a:bodyPr/>
          <a:lstStyle/>
          <a:p>
            <a:r>
              <a:rPr lang="en-US" altLang="ko-KR" dirty="0"/>
              <a:t> Growth in Volume of Korean ODA</a:t>
            </a:r>
            <a:endParaRPr lang="ko-KR" altLang="en-US" dirty="0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xmlns="" id="{84298731-44DD-45AC-99AF-88785674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C8D97C4-E942-4FB9-ABFC-81520FE0FF15}" type="slidenum">
              <a:rPr kumimoji="0" lang="ko-KR" altLang="en-US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3</a:t>
            </a:fld>
            <a:endParaRPr kumimoji="0" lang="ko-KR" altLang="en-US">
              <a:solidFill>
                <a:srgbClr val="89898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D1349D34-1CAB-4386-BBC0-539772E2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929313"/>
            <a:ext cx="385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600" b="1" i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Unit: 1 million Korean Won</a:t>
            </a:r>
          </a:p>
          <a:p>
            <a:pPr eaLnBrk="1" hangingPunct="1"/>
            <a:r>
              <a:rPr kumimoji="0" lang="en-US" altLang="ko-KR" sz="1600" b="1" i="1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$1=1,000 KW</a:t>
            </a:r>
            <a:endParaRPr kumimoji="0" lang="ko-KR" altLang="en-US" sz="1600" b="1" i="1"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차트 50">
            <a:extLst>
              <a:ext uri="{FF2B5EF4-FFF2-40B4-BE49-F238E27FC236}">
                <a16:creationId xmlns:a16="http://schemas.microsoft.com/office/drawing/2014/main" xmlns="" id="{EACC86A7-CC67-424B-AC4C-DCC9E16BB6F9}"/>
              </a:ext>
            </a:extLst>
          </p:cNvPr>
          <p:cNvGraphicFramePr>
            <a:graphicFrameLocks/>
          </p:cNvGraphicFramePr>
          <p:nvPr/>
        </p:nvGraphicFramePr>
        <p:xfrm>
          <a:off x="704850" y="1362075"/>
          <a:ext cx="79375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r:id="rId3" imgW="7937680" imgH="4468755" progId="Excel.Chart.8">
                  <p:embed/>
                </p:oleObj>
              </mc:Choice>
              <mc:Fallback>
                <p:oleObj r:id="rId3" imgW="7937680" imgH="4468755" progId="Excel.Chart.8">
                  <p:embed/>
                  <p:pic>
                    <p:nvPicPr>
                      <p:cNvPr id="2050" name="차트 50">
                        <a:extLst>
                          <a:ext uri="{FF2B5EF4-FFF2-40B4-BE49-F238E27FC236}">
                            <a16:creationId xmlns:a16="http://schemas.microsoft.com/office/drawing/2014/main" xmlns="" id="{8B0097D8-B0D8-40A4-9D2B-33C75AA2A9A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362075"/>
                        <a:ext cx="7937500" cy="4464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8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19" y="20565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/>
              <a:t>KOICA Health Strategy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2016-2020</a:t>
            </a:r>
            <a:endParaRPr lang="ko-KR" altLang="en-US" sz="3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1BB7C87-BA07-4AFB-8EE2-203F8B32F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45" t="52279" r="15786" b="6950"/>
          <a:stretch/>
        </p:blipFill>
        <p:spPr>
          <a:xfrm>
            <a:off x="586917" y="1063256"/>
            <a:ext cx="7970165" cy="57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EA5A281-5CEE-4E34-82DC-9C96578A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3283333" cy="6858000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sz="3200" dirty="0">
                <a:solidFill>
                  <a:srgbClr val="FFFFFF"/>
                </a:solidFill>
              </a:rPr>
              <a:t>Essentials of </a:t>
            </a:r>
            <a:br>
              <a:rPr lang="en-US" altLang="ko-KR" sz="3200" dirty="0">
                <a:solidFill>
                  <a:srgbClr val="FFFFFF"/>
                </a:solidFill>
              </a:rPr>
            </a:br>
            <a:r>
              <a:rPr lang="en-US" altLang="ko-KR" sz="3200" dirty="0">
                <a:solidFill>
                  <a:srgbClr val="FFFFFF"/>
                </a:solidFill>
              </a:rPr>
              <a:t>Korea’s </a:t>
            </a:r>
            <a:br>
              <a:rPr lang="en-US" altLang="ko-KR" sz="3200" dirty="0">
                <a:solidFill>
                  <a:srgbClr val="FFFFFF"/>
                </a:solidFill>
              </a:rPr>
            </a:br>
            <a:r>
              <a:rPr lang="en-US" altLang="ko-KR" sz="3200" dirty="0">
                <a:solidFill>
                  <a:srgbClr val="FFFFFF"/>
                </a:solidFill>
              </a:rPr>
              <a:t>Health ODA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7" name="내용 개체 틀 2">
            <a:extLst>
              <a:ext uri="{FF2B5EF4-FFF2-40B4-BE49-F238E27FC236}">
                <a16:creationId xmlns:a16="http://schemas.microsoft.com/office/drawing/2014/main" xmlns="" id="{F43A9DD5-CE77-4609-A233-B4F6163AE9B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xmlns="" id="{735001C5-27B0-4D52-9FB9-DEEB23B969BF}"/>
              </a:ext>
            </a:extLst>
          </p:cNvPr>
          <p:cNvSpPr/>
          <p:nvPr/>
        </p:nvSpPr>
        <p:spPr>
          <a:xfrm>
            <a:off x="4216400" y="381000"/>
            <a:ext cx="4292600" cy="146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113FFF72-9B9E-42F9-B7D3-39DD1E8D1CD4}"/>
              </a:ext>
            </a:extLst>
          </p:cNvPr>
          <p:cNvSpPr/>
          <p:nvPr/>
        </p:nvSpPr>
        <p:spPr>
          <a:xfrm>
            <a:off x="4216400" y="3429000"/>
            <a:ext cx="4292600" cy="146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89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022"/>
            <a:ext cx="9155043" cy="936421"/>
          </a:xfrm>
          <a:prstGeom prst="rect">
            <a:avLst/>
          </a:prstGeom>
          <a:solidFill>
            <a:srgbClr val="17375E"/>
          </a:solidFill>
          <a:ln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KOICA CHPS+ Project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70728"/>
              </p:ext>
            </p:extLst>
          </p:nvPr>
        </p:nvGraphicFramePr>
        <p:xfrm>
          <a:off x="171451" y="2614856"/>
          <a:ext cx="3430906" cy="403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751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</a:rPr>
                        <a:t> million USD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78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Duration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2016-2020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378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Ghana,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</a:rPr>
                        <a:t>Upper East region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37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Site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120 CHPS compounds 48 health centers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 district hospitals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18673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80798"/>
              </p:ext>
            </p:extLst>
          </p:nvPr>
        </p:nvGraphicFramePr>
        <p:xfrm>
          <a:off x="171451" y="1155700"/>
          <a:ext cx="8794749" cy="135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89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Project for improving community-based primary health care through CHPS strengthening in Upper East Region (CHPS+)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A626-C181-454E-96BA-7ABE0B13AC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C45495E-0DDE-40CB-9161-708FFF66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876" t="6054" r="45026" b="43268"/>
          <a:stretch>
            <a:fillRect/>
          </a:stretch>
        </p:blipFill>
        <p:spPr bwMode="auto">
          <a:xfrm>
            <a:off x="3602357" y="2775660"/>
            <a:ext cx="5711185" cy="38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9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dirty="0"/>
              <a:t>Theory of Change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74" t="5612" r="44938" b="46685"/>
          <a:stretch>
            <a:fillRect/>
          </a:stretch>
        </p:blipFill>
        <p:spPr bwMode="auto">
          <a:xfrm>
            <a:off x="0" y="850899"/>
            <a:ext cx="9222667" cy="60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A626-C181-454E-96BA-7ABE0B13AC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39189"/>
            <a:ext cx="9144000" cy="842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05716" y="0"/>
            <a:ext cx="39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latin typeface="Tahoma"/>
                <a:cs typeface="Tahoma"/>
              </a:rPr>
              <a:t>Major concepts &amp; components</a:t>
            </a:r>
          </a:p>
          <a:p>
            <a:pPr algn="r"/>
            <a:r>
              <a:rPr lang="en-US" dirty="0">
                <a:solidFill>
                  <a:prstClr val="black"/>
                </a:solidFill>
                <a:latin typeface="Tahoma"/>
                <a:cs typeface="Tahoma"/>
              </a:rPr>
              <a:t>(KOICA draft design Jan. 2015)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4876" y="6050220"/>
            <a:ext cx="4210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Tahoma"/>
                <a:cs typeface="Tahoma"/>
              </a:rPr>
              <a:t>*CHO: Community Health Officer</a:t>
            </a:r>
          </a:p>
          <a:p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Tahoma"/>
                <a:cs typeface="Tahoma"/>
              </a:rPr>
              <a:t>*CHV: Community Health Volunteer</a:t>
            </a:r>
          </a:p>
          <a:p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Tahoma"/>
                <a:cs typeface="Tahoma"/>
              </a:rPr>
              <a:t>*CHAP: Community Health Action Plan</a:t>
            </a:r>
          </a:p>
          <a:p>
            <a:r>
              <a:rPr lang="en-US" sz="1200" dirty="0">
                <a:solidFill>
                  <a:prstClr val="white">
                    <a:lumMod val="75000"/>
                  </a:prstClr>
                </a:solidFill>
                <a:latin typeface="Tahoma"/>
                <a:cs typeface="Tahoma"/>
              </a:rPr>
              <a:t>*CHMC: Community Health Management Committee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94193" y="6039189"/>
            <a:ext cx="3429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FBFBF"/>
                </a:solidFill>
                <a:latin typeface="Tahoma"/>
                <a:cs typeface="Tahoma"/>
              </a:rPr>
              <a:t>*DHMT: District Health Management Team</a:t>
            </a:r>
          </a:p>
          <a:p>
            <a:r>
              <a:rPr lang="en-US" sz="1200" dirty="0">
                <a:solidFill>
                  <a:srgbClr val="BFBFBF"/>
                </a:solidFill>
                <a:latin typeface="Tahoma"/>
                <a:cs typeface="Tahoma"/>
              </a:rPr>
              <a:t>*HC: Health Center</a:t>
            </a:r>
          </a:p>
          <a:p>
            <a:r>
              <a:rPr lang="en-US" sz="1200" dirty="0">
                <a:solidFill>
                  <a:srgbClr val="BFBFBF"/>
                </a:solidFill>
                <a:latin typeface="Tahoma"/>
                <a:cs typeface="Tahoma"/>
              </a:rPr>
              <a:t>*RHMT: Regional Health Management Team</a:t>
            </a:r>
          </a:p>
          <a:p>
            <a:r>
              <a:rPr lang="en-US" sz="1200" dirty="0">
                <a:solidFill>
                  <a:srgbClr val="BFBFBF"/>
                </a:solidFill>
                <a:latin typeface="Tahoma"/>
                <a:cs typeface="Tahoma"/>
              </a:rPr>
              <a:t>*SHMT: Sub-district Health Management Team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457306" y="338304"/>
            <a:ext cx="8204031" cy="5611356"/>
            <a:chOff x="457306" y="338304"/>
            <a:chExt cx="8204031" cy="5611356"/>
          </a:xfrm>
        </p:grpSpPr>
        <p:sp>
          <p:nvSpPr>
            <p:cNvPr id="33" name="직사각형 140"/>
            <p:cNvSpPr/>
            <p:nvPr/>
          </p:nvSpPr>
          <p:spPr>
            <a:xfrm>
              <a:off x="457306" y="1099850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Sustainable Monetary &amp; Non-monetary Incentive Packages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sp>
          <p:nvSpPr>
            <p:cNvPr id="41" name="직사각형 140"/>
            <p:cNvSpPr/>
            <p:nvPr/>
          </p:nvSpPr>
          <p:spPr>
            <a:xfrm>
              <a:off x="457306" y="1861813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Enhanced Engagement of CHMC and Community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sp>
          <p:nvSpPr>
            <p:cNvPr id="42" name="직사각형 140"/>
            <p:cNvSpPr/>
            <p:nvPr/>
          </p:nvSpPr>
          <p:spPr>
            <a:xfrm>
              <a:off x="457306" y="338304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CHV Concept and Roles</a:t>
              </a:r>
            </a:p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with Enhanced Training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sp>
          <p:nvSpPr>
            <p:cNvPr id="43" name="직사각형 140"/>
            <p:cNvSpPr/>
            <p:nvPr/>
          </p:nvSpPr>
          <p:spPr>
            <a:xfrm>
              <a:off x="457306" y="2629097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Community Emergency Transportation System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sp>
          <p:nvSpPr>
            <p:cNvPr id="44" name="직사각형 140"/>
            <p:cNvSpPr/>
            <p:nvPr/>
          </p:nvSpPr>
          <p:spPr>
            <a:xfrm>
              <a:off x="457306" y="3399570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Health Service Improvement (CHPS compound &amp; HC)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pic>
          <p:nvPicPr>
            <p:cNvPr id="77" name="Picture 76" descr="noun_5576_c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75"/>
            <a:stretch/>
          </p:blipFill>
          <p:spPr>
            <a:xfrm>
              <a:off x="3651665" y="2499378"/>
              <a:ext cx="960743" cy="957505"/>
            </a:xfrm>
            <a:prstGeom prst="rect">
              <a:avLst/>
            </a:prstGeom>
          </p:spPr>
        </p:pic>
        <p:sp>
          <p:nvSpPr>
            <p:cNvPr id="37" name="직사각형 140"/>
            <p:cNvSpPr/>
            <p:nvPr/>
          </p:nvSpPr>
          <p:spPr>
            <a:xfrm>
              <a:off x="462933" y="4934608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Governance and Leadership</a:t>
              </a:r>
            </a:p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(SHMT, DHMT, RHMT)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sp>
          <p:nvSpPr>
            <p:cNvPr id="39" name="직사각형 140"/>
            <p:cNvSpPr/>
            <p:nvPr/>
          </p:nvSpPr>
          <p:spPr>
            <a:xfrm>
              <a:off x="457306" y="4164375"/>
              <a:ext cx="3214459" cy="720000"/>
            </a:xfrm>
            <a:prstGeom prst="rect">
              <a:avLst/>
            </a:prstGeom>
            <a:solidFill>
              <a:srgbClr val="FFCC6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Enhanced CHPS-based </a:t>
              </a:r>
            </a:p>
            <a:p>
              <a:pPr algn="ctr"/>
              <a:r>
                <a:rPr lang="en-US" altLang="ko-KR" dirty="0">
                  <a:solidFill>
                    <a:srgbClr val="000000"/>
                  </a:solidFill>
                  <a:latin typeface="Tahoma"/>
                  <a:ea typeface="맑은 고딕"/>
                  <a:cs typeface="Tahoma"/>
                </a:rPr>
                <a:t>Health Information System</a:t>
              </a:r>
              <a:endParaRPr lang="ko-KR" altLang="en-US" dirty="0">
                <a:solidFill>
                  <a:srgbClr val="000000"/>
                </a:solidFill>
                <a:latin typeface="Tahoma"/>
                <a:ea typeface="맑은 고딕"/>
                <a:cs typeface="Tahoma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4450837" y="606455"/>
              <a:ext cx="4210500" cy="5264806"/>
              <a:chOff x="4341091" y="554177"/>
              <a:chExt cx="4210500" cy="5264806"/>
            </a:xfrm>
          </p:grpSpPr>
          <p:pic>
            <p:nvPicPr>
              <p:cNvPr id="3" name="Picture 2" descr="noun_31708_cc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62" b="22936"/>
              <a:stretch/>
            </p:blipFill>
            <p:spPr>
              <a:xfrm>
                <a:off x="4341091" y="660223"/>
                <a:ext cx="1274655" cy="1005300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4481429" y="1038548"/>
                <a:ext cx="4070162" cy="431542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813456" y="1876335"/>
                <a:ext cx="3417164" cy="347764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121735" y="2604165"/>
                <a:ext cx="2858950" cy="2749813"/>
              </a:xfrm>
              <a:prstGeom prst="ellipse">
                <a:avLst/>
              </a:prstGeom>
              <a:solidFill>
                <a:schemeClr val="accent5">
                  <a:lumMod val="50000"/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208059" y="1912991"/>
                <a:ext cx="2619868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900" b="1" spc="-150" dirty="0">
                    <a:solidFill>
                      <a:srgbClr val="000000"/>
                    </a:solidFill>
                    <a:latin typeface="Tahoma"/>
                    <a:cs typeface="Tahoma"/>
                  </a:rPr>
                  <a:t>Improved</a:t>
                </a:r>
              </a:p>
              <a:p>
                <a:pPr algn="ctr"/>
                <a:r>
                  <a:rPr lang="en-US" sz="1900" b="1" spc="-150" dirty="0">
                    <a:solidFill>
                      <a:srgbClr val="000000"/>
                    </a:solidFill>
                    <a:latin typeface="Tahoma"/>
                    <a:cs typeface="Tahoma"/>
                  </a:rPr>
                  <a:t>Health Service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481276" y="1094102"/>
                <a:ext cx="216802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900" b="1" spc="-150" dirty="0">
                    <a:solidFill>
                      <a:prstClr val="black"/>
                    </a:solidFill>
                    <a:latin typeface="Tahoma"/>
                    <a:cs typeface="Tahoma"/>
                  </a:rPr>
                  <a:t>Health System Strengthening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64821" y="2889801"/>
                <a:ext cx="19692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latin typeface="Tahoma"/>
                    <a:cs typeface="Tahoma"/>
                  </a:rPr>
                  <a:t>Community Engagement</a:t>
                </a:r>
              </a:p>
            </p:txBody>
          </p:sp>
          <p:sp>
            <p:nvSpPr>
              <p:cNvPr id="53" name="Down Arrow 52"/>
              <p:cNvSpPr/>
              <p:nvPr/>
            </p:nvSpPr>
            <p:spPr>
              <a:xfrm rot="10800000">
                <a:off x="6312584" y="2568732"/>
                <a:ext cx="396166" cy="251998"/>
              </a:xfrm>
              <a:prstGeom prst="downArrow">
                <a:avLst/>
              </a:prstGeom>
              <a:solidFill>
                <a:schemeClr val="tx1">
                  <a:lumMod val="75000"/>
                  <a:lumOff val="25000"/>
                  <a:alpha val="6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Down Arrow 53"/>
              <p:cNvSpPr/>
              <p:nvPr/>
            </p:nvSpPr>
            <p:spPr>
              <a:xfrm rot="10800000">
                <a:off x="6312584" y="1752557"/>
                <a:ext cx="396166" cy="251998"/>
              </a:xfrm>
              <a:prstGeom prst="downArrow">
                <a:avLst/>
              </a:prstGeom>
              <a:solidFill>
                <a:schemeClr val="tx1">
                  <a:lumMod val="75000"/>
                  <a:lumOff val="25000"/>
                  <a:alpha val="6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13" name="Picture 12" descr="noun_39945_cc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5" t="9726" r="6879" b="23258"/>
              <a:stretch/>
            </p:blipFill>
            <p:spPr>
              <a:xfrm>
                <a:off x="5959555" y="4053310"/>
                <a:ext cx="1245581" cy="1132179"/>
              </a:xfrm>
              <a:prstGeom prst="rect">
                <a:avLst/>
              </a:prstGeom>
            </p:spPr>
          </p:pic>
          <p:pic>
            <p:nvPicPr>
              <p:cNvPr id="8" name="Picture 7" descr="noun_8940_cc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0" t="11433" r="5859" b="25684"/>
              <a:stretch/>
            </p:blipFill>
            <p:spPr>
              <a:xfrm>
                <a:off x="4578990" y="2993677"/>
                <a:ext cx="1035958" cy="857317"/>
              </a:xfrm>
              <a:prstGeom prst="rect">
                <a:avLst/>
              </a:prstGeom>
            </p:spPr>
          </p:pic>
          <p:pic>
            <p:nvPicPr>
              <p:cNvPr id="15" name="Picture 14" descr="noun_73991_cc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4" t="10520" r="22978" b="24174"/>
              <a:stretch/>
            </p:blipFill>
            <p:spPr>
              <a:xfrm>
                <a:off x="5365805" y="3754206"/>
                <a:ext cx="631345" cy="924734"/>
              </a:xfrm>
              <a:prstGeom prst="rect">
                <a:avLst/>
              </a:prstGeom>
            </p:spPr>
          </p:pic>
          <p:pic>
            <p:nvPicPr>
              <p:cNvPr id="22" name="Picture 21" descr="noun_2783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4619" y="4551994"/>
                <a:ext cx="1266989" cy="1266989"/>
              </a:xfrm>
              <a:prstGeom prst="rect">
                <a:avLst/>
              </a:prstGeom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>
                <a:off x="5208059" y="3673677"/>
                <a:ext cx="473725" cy="878317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5681784" y="4551994"/>
                <a:ext cx="883140" cy="58614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6564924" y="4610608"/>
                <a:ext cx="1172307" cy="574881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 descr="noun_10044.pn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2" r="6809"/>
              <a:stretch/>
            </p:blipFill>
            <p:spPr>
              <a:xfrm>
                <a:off x="4986281" y="1661314"/>
                <a:ext cx="857988" cy="800239"/>
              </a:xfrm>
              <a:prstGeom prst="rect">
                <a:avLst/>
              </a:prstGeom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V="1">
                <a:off x="5197691" y="2360642"/>
                <a:ext cx="207216" cy="1313035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TextBox 1"/>
              <p:cNvSpPr txBox="1"/>
              <p:nvPr/>
            </p:nvSpPr>
            <p:spPr>
              <a:xfrm>
                <a:off x="4752861" y="3262714"/>
                <a:ext cx="8925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white"/>
                    </a:solidFill>
                    <a:latin typeface="Tahoma"/>
                    <a:cs typeface="Tahoma"/>
                  </a:rPr>
                  <a:t>CHPS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225340" y="4600448"/>
                <a:ext cx="8925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white"/>
                    </a:solidFill>
                    <a:latin typeface="Tahoma"/>
                    <a:cs typeface="Tahoma"/>
                  </a:rPr>
                  <a:t>CHO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28800" y="4128011"/>
                <a:ext cx="8925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white"/>
                    </a:solidFill>
                    <a:latin typeface="Tahoma"/>
                    <a:cs typeface="Tahoma"/>
                  </a:rPr>
                  <a:t>CHV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881906" y="5438651"/>
                <a:ext cx="105305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black"/>
                    </a:solidFill>
                    <a:latin typeface="Tahoma"/>
                    <a:cs typeface="Tahoma"/>
                  </a:rPr>
                  <a:t>Community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996311" y="554177"/>
                <a:ext cx="10833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RHMT</a:t>
                </a:r>
              </a:p>
              <a:p>
                <a:r>
                  <a:rPr lang="en-US" altLang="ko-KR" sz="1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/DHMT</a:t>
                </a:r>
                <a:endParaRPr lang="ko-KR" altLang="en-US" sz="1000" b="1" dirty="0">
                  <a:solidFill>
                    <a:prstClr val="black"/>
                  </a:solidFill>
                  <a:latin typeface="Tahoma" panose="020B0604030504040204" pitchFamily="34" charset="0"/>
                  <a:ea typeface="맑은 고딕"/>
                  <a:cs typeface="Tahoma" panose="020B0604030504040204" pitchFamily="34" charset="0"/>
                </a:endParaRPr>
              </a:p>
            </p:txBody>
          </p:sp>
          <p:cxnSp>
            <p:nvCxnSpPr>
              <p:cNvPr id="46" name="Straight Arrow Connector 67"/>
              <p:cNvCxnSpPr/>
              <p:nvPr/>
            </p:nvCxnSpPr>
            <p:spPr>
              <a:xfrm flipH="1" flipV="1">
                <a:off x="4986281" y="1509724"/>
                <a:ext cx="428996" cy="84223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lg" len="lg"/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모서리가 둥근 직사각형 145"/>
            <p:cNvSpPr/>
            <p:nvPr/>
          </p:nvSpPr>
          <p:spPr>
            <a:xfrm>
              <a:off x="3749322" y="5253447"/>
              <a:ext cx="2100487" cy="696213"/>
            </a:xfrm>
            <a:prstGeom prst="roundRect">
              <a:avLst>
                <a:gd name="adj" fmla="val 9389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300" b="1" i="1" dirty="0">
                  <a:solidFill>
                    <a:srgbClr val="1F497D"/>
                  </a:solidFill>
                  <a:latin typeface="Tahoma"/>
                  <a:cs typeface="Tahoma"/>
                </a:rPr>
                <a:t>CHV </a:t>
              </a:r>
              <a:r>
                <a:rPr lang="en-US" sz="1300" i="1" dirty="0">
                  <a:solidFill>
                    <a:srgbClr val="1F497D"/>
                  </a:solidFill>
                  <a:latin typeface="Tahoma"/>
                  <a:cs typeface="Tahoma"/>
                </a:rPr>
                <a:t>is enhanced with improved training, motivation &amp; supervision.</a:t>
              </a:r>
            </a:p>
          </p:txBody>
        </p:sp>
        <p:cxnSp>
          <p:nvCxnSpPr>
            <p:cNvPr id="52" name="Elbow Connector 51"/>
            <p:cNvCxnSpPr>
              <a:endCxn id="50" idx="3"/>
            </p:cNvCxnSpPr>
            <p:nvPr/>
          </p:nvCxnSpPr>
          <p:spPr>
            <a:xfrm rot="5400000">
              <a:off x="5830247" y="4750780"/>
              <a:ext cx="870336" cy="831212"/>
            </a:xfrm>
            <a:prstGeom prst="bentConnector2">
              <a:avLst/>
            </a:prstGeom>
            <a:ln w="12700" cmpd="sng">
              <a:solidFill>
                <a:srgbClr val="262626"/>
              </a:solidFill>
              <a:tailEnd type="diamond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158C-1767-7C42-8B65-F9F92BB304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41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0955" y="1601992"/>
            <a:ext cx="5647475" cy="4981687"/>
          </a:xfrm>
        </p:spPr>
        <p:txBody>
          <a:bodyPr>
            <a:noAutofit/>
          </a:bodyPr>
          <a:lstStyle/>
          <a:p>
            <a:r>
              <a:rPr lang="en-US" sz="3600" dirty="0"/>
              <a:t>GEHIP was introduced as a coordinated response for addressing challenges and facilitating the scale up of CHPS in response to the Ministry of Health Evaluation report (Binka et al., 2009) on the status of CHPS.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7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Ghana Essential Health Interventions Program (GEHIP)</a:t>
            </a:r>
          </a:p>
        </p:txBody>
      </p:sp>
      <p:pic>
        <p:nvPicPr>
          <p:cNvPr id="4" name="Picture 2" descr="C:\Users\mls2219\Documents\My Dropbox\ARCHES website\SERC PHOTOS\DSC00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r="17499" b="8005"/>
          <a:stretch/>
        </p:blipFill>
        <p:spPr bwMode="auto">
          <a:xfrm>
            <a:off x="6091309" y="1997611"/>
            <a:ext cx="2954215" cy="29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ê´ë ¨ ì´ë¯¸ì§">
            <a:extLst>
              <a:ext uri="{FF2B5EF4-FFF2-40B4-BE49-F238E27FC236}">
                <a16:creationId xmlns:a16="http://schemas.microsoft.com/office/drawing/2014/main" xmlns="" id="{5C462F00-3F45-4A62-9651-FCD97524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60" y="5704114"/>
            <a:ext cx="1076436" cy="10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lumbia university mailman school of public health\ì ëí ì´ë¯¸ì§ ê²ìê²°ê³¼">
            <a:extLst>
              <a:ext uri="{FF2B5EF4-FFF2-40B4-BE49-F238E27FC236}">
                <a16:creationId xmlns:a16="http://schemas.microsoft.com/office/drawing/2014/main" xmlns="" id="{B81F1A6C-51AF-499E-BDA5-13B0FF95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5" y="5912197"/>
            <a:ext cx="3628269" cy="6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0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605</Words>
  <Application>Microsoft Macintosh PowerPoint</Application>
  <PresentationFormat>On-screen Show (4:3)</PresentationFormat>
  <Paragraphs>119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Excel.Chart.8</vt:lpstr>
      <vt:lpstr>Korea and  NOSAP Partnership</vt:lpstr>
      <vt:lpstr>KOICA Partnership Map for 20 Years</vt:lpstr>
      <vt:lpstr> Growth in Volume of Korean ODA</vt:lpstr>
      <vt:lpstr>PowerPoint Presentation</vt:lpstr>
      <vt:lpstr>Essentials of  Korea’s  Health ODA</vt:lpstr>
      <vt:lpstr>PowerPoint Presentation</vt:lpstr>
      <vt:lpstr>Theory of Change</vt:lpstr>
      <vt:lpstr>PowerPoint Presentation</vt:lpstr>
      <vt:lpstr>PowerPoint Presentation</vt:lpstr>
      <vt:lpstr>Ghana Essential Health Interventions Program (GEHIP) Impact Evaluation</vt:lpstr>
      <vt:lpstr>PowerPoint Presentation</vt:lpstr>
      <vt:lpstr>Impact Evluation of SERC</vt:lpstr>
      <vt:lpstr>Fistula Support through UNFPA</vt:lpstr>
      <vt:lpstr>Further thoughts on NSOAP</vt:lpstr>
      <vt:lpstr>New Way Forward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 and RMNCH Partnership in Africa</dc:title>
  <dc:creator>Hoon-Sang Lee</dc:creator>
  <cp:lastModifiedBy>Kate Wall</cp:lastModifiedBy>
  <cp:revision>4</cp:revision>
  <dcterms:created xsi:type="dcterms:W3CDTF">2019-03-19T09:36:53Z</dcterms:created>
  <dcterms:modified xsi:type="dcterms:W3CDTF">2019-03-28T17:05:26Z</dcterms:modified>
</cp:coreProperties>
</file>